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6"/>
  </p:notesMasterIdLst>
  <p:sldIdLst>
    <p:sldId id="256" r:id="rId2"/>
    <p:sldId id="310" r:id="rId3"/>
    <p:sldId id="308" r:id="rId4"/>
    <p:sldId id="307" r:id="rId5"/>
    <p:sldId id="306" r:id="rId6"/>
    <p:sldId id="313" r:id="rId7"/>
    <p:sldId id="312" r:id="rId8"/>
    <p:sldId id="311" r:id="rId9"/>
    <p:sldId id="305" r:id="rId10"/>
    <p:sldId id="551" r:id="rId11"/>
    <p:sldId id="316" r:id="rId12"/>
    <p:sldId id="317" r:id="rId13"/>
    <p:sldId id="319" r:id="rId14"/>
    <p:sldId id="318" r:id="rId15"/>
    <p:sldId id="320" r:id="rId16"/>
    <p:sldId id="325" r:id="rId17"/>
    <p:sldId id="483" r:id="rId18"/>
    <p:sldId id="498" r:id="rId19"/>
    <p:sldId id="553" r:id="rId20"/>
    <p:sldId id="552" r:id="rId21"/>
    <p:sldId id="499" r:id="rId22"/>
    <p:sldId id="324" r:id="rId23"/>
    <p:sldId id="323" r:id="rId24"/>
    <p:sldId id="322" r:id="rId25"/>
    <p:sldId id="321" r:id="rId26"/>
    <p:sldId id="359" r:id="rId27"/>
    <p:sldId id="333" r:id="rId28"/>
    <p:sldId id="334" r:id="rId29"/>
    <p:sldId id="335" r:id="rId30"/>
    <p:sldId id="336" r:id="rId31"/>
    <p:sldId id="309" r:id="rId32"/>
    <p:sldId id="269" r:id="rId33"/>
    <p:sldId id="270" r:id="rId34"/>
    <p:sldId id="362" r:id="rId35"/>
    <p:sldId id="363" r:id="rId36"/>
    <p:sldId id="271" r:id="rId37"/>
    <p:sldId id="272" r:id="rId38"/>
    <p:sldId id="273" r:id="rId39"/>
    <p:sldId id="364" r:id="rId40"/>
    <p:sldId id="261" r:id="rId41"/>
    <p:sldId id="259" r:id="rId42"/>
    <p:sldId id="367" r:id="rId43"/>
    <p:sldId id="366" r:id="rId44"/>
    <p:sldId id="365" r:id="rId45"/>
    <p:sldId id="292" r:id="rId46"/>
    <p:sldId id="369" r:id="rId47"/>
    <p:sldId id="501" r:id="rId48"/>
    <p:sldId id="500" r:id="rId49"/>
    <p:sldId id="368" r:id="rId50"/>
    <p:sldId id="257" r:id="rId51"/>
    <p:sldId id="338" r:id="rId52"/>
    <p:sldId id="426" r:id="rId53"/>
    <p:sldId id="425" r:id="rId54"/>
    <p:sldId id="424" r:id="rId55"/>
    <p:sldId id="423" r:id="rId56"/>
    <p:sldId id="422" r:id="rId57"/>
    <p:sldId id="421" r:id="rId58"/>
    <p:sldId id="420" r:id="rId59"/>
    <p:sldId id="419" r:id="rId60"/>
    <p:sldId id="418" r:id="rId61"/>
    <p:sldId id="417" r:id="rId62"/>
    <p:sldId id="416" r:id="rId63"/>
    <p:sldId id="502" r:id="rId64"/>
    <p:sldId id="503" r:id="rId65"/>
    <p:sldId id="504" r:id="rId66"/>
    <p:sldId id="337" r:id="rId67"/>
    <p:sldId id="342" r:id="rId68"/>
    <p:sldId id="341" r:id="rId69"/>
    <p:sldId id="340" r:id="rId70"/>
    <p:sldId id="339" r:id="rId71"/>
    <p:sldId id="291" r:id="rId72"/>
    <p:sldId id="427" r:id="rId73"/>
    <p:sldId id="375" r:id="rId74"/>
    <p:sldId id="374" r:id="rId75"/>
    <p:sldId id="506" r:id="rId76"/>
    <p:sldId id="507" r:id="rId77"/>
    <p:sldId id="508" r:id="rId78"/>
    <p:sldId id="399" r:id="rId79"/>
    <p:sldId id="509" r:id="rId80"/>
    <p:sldId id="510" r:id="rId81"/>
    <p:sldId id="505" r:id="rId82"/>
    <p:sldId id="373" r:id="rId83"/>
    <p:sldId id="400" r:id="rId84"/>
    <p:sldId id="401" r:id="rId85"/>
    <p:sldId id="435" r:id="rId86"/>
    <p:sldId id="440" r:id="rId87"/>
    <p:sldId id="372" r:id="rId88"/>
    <p:sldId id="371" r:id="rId89"/>
    <p:sldId id="457" r:id="rId90"/>
    <p:sldId id="456" r:id="rId91"/>
    <p:sldId id="458" r:id="rId92"/>
    <p:sldId id="455" r:id="rId93"/>
    <p:sldId id="459" r:id="rId94"/>
    <p:sldId id="454" r:id="rId95"/>
    <p:sldId id="293" r:id="rId96"/>
    <p:sldId id="460" r:id="rId97"/>
    <p:sldId id="453" r:id="rId98"/>
    <p:sldId id="461" r:id="rId99"/>
    <p:sldId id="462" r:id="rId100"/>
    <p:sldId id="452" r:id="rId101"/>
    <p:sldId id="463" r:id="rId102"/>
    <p:sldId id="451" r:id="rId103"/>
    <p:sldId id="448" r:id="rId104"/>
    <p:sldId id="296" r:id="rId105"/>
    <p:sldId id="449" r:id="rId106"/>
    <p:sldId id="450" r:id="rId107"/>
    <p:sldId id="485" r:id="rId108"/>
    <p:sldId id="493" r:id="rId109"/>
    <p:sldId id="492" r:id="rId110"/>
    <p:sldId id="491" r:id="rId111"/>
    <p:sldId id="496" r:id="rId112"/>
    <p:sldId id="497" r:id="rId113"/>
    <p:sldId id="495" r:id="rId114"/>
    <p:sldId id="494" r:id="rId115"/>
    <p:sldId id="487" r:id="rId116"/>
    <p:sldId id="547" r:id="rId117"/>
    <p:sldId id="548" r:id="rId118"/>
    <p:sldId id="549" r:id="rId119"/>
    <p:sldId id="550" r:id="rId120"/>
    <p:sldId id="345" r:id="rId121"/>
    <p:sldId id="260" r:id="rId122"/>
    <p:sldId id="405" r:id="rId123"/>
    <p:sldId id="447" r:id="rId124"/>
    <p:sldId id="446" r:id="rId125"/>
    <p:sldId id="445" r:id="rId126"/>
    <p:sldId id="443" r:id="rId127"/>
    <p:sldId id="442" r:id="rId128"/>
    <p:sldId id="542" r:id="rId129"/>
    <p:sldId id="543" r:id="rId130"/>
    <p:sldId id="406" r:id="rId131"/>
    <p:sldId id="444" r:id="rId132"/>
    <p:sldId id="546" r:id="rId133"/>
    <p:sldId id="545" r:id="rId134"/>
    <p:sldId id="441" r:id="rId135"/>
    <p:sldId id="544" r:id="rId136"/>
    <p:sldId id="384" r:id="rId137"/>
    <p:sldId id="383" r:id="rId138"/>
    <p:sldId id="382" r:id="rId139"/>
    <p:sldId id="381" r:id="rId140"/>
    <p:sldId id="380" r:id="rId141"/>
    <p:sldId id="379" r:id="rId142"/>
    <p:sldId id="378" r:id="rId143"/>
    <p:sldId id="377" r:id="rId144"/>
    <p:sldId id="258" r:id="rId145"/>
    <p:sldId id="376" r:id="rId146"/>
    <p:sldId id="388" r:id="rId147"/>
    <p:sldId id="387" r:id="rId148"/>
    <p:sldId id="402" r:id="rId149"/>
    <p:sldId id="386" r:id="rId150"/>
    <p:sldId id="262" r:id="rId151"/>
    <p:sldId id="404" r:id="rId152"/>
    <p:sldId id="429" r:id="rId153"/>
    <p:sldId id="430" r:id="rId154"/>
    <p:sldId id="511" r:id="rId155"/>
    <p:sldId id="516" r:id="rId156"/>
    <p:sldId id="517" r:id="rId157"/>
    <p:sldId id="518" r:id="rId158"/>
    <p:sldId id="521" r:id="rId159"/>
    <p:sldId id="520" r:id="rId160"/>
    <p:sldId id="519" r:id="rId161"/>
    <p:sldId id="393" r:id="rId162"/>
    <p:sldId id="523" r:id="rId163"/>
    <p:sldId id="524" r:id="rId164"/>
    <p:sldId id="526" r:id="rId165"/>
    <p:sldId id="525" r:id="rId166"/>
    <p:sldId id="264" r:id="rId167"/>
    <p:sldId id="437" r:id="rId168"/>
    <p:sldId id="527" r:id="rId169"/>
    <p:sldId id="528" r:id="rId170"/>
    <p:sldId id="529" r:id="rId171"/>
    <p:sldId id="474" r:id="rId172"/>
    <p:sldId id="532" r:id="rId173"/>
    <p:sldId id="531" r:id="rId174"/>
    <p:sldId id="530" r:id="rId175"/>
    <p:sldId id="533" r:id="rId176"/>
    <p:sldId id="541" r:id="rId177"/>
    <p:sldId id="534" r:id="rId178"/>
    <p:sldId id="535" r:id="rId179"/>
    <p:sldId id="536" r:id="rId180"/>
    <p:sldId id="539" r:id="rId181"/>
    <p:sldId id="538" r:id="rId182"/>
    <p:sldId id="540" r:id="rId183"/>
    <p:sldId id="537" r:id="rId184"/>
    <p:sldId id="297" r:id="rId18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37" autoAdjust="0"/>
    <p:restoredTop sz="94695"/>
  </p:normalViewPr>
  <p:slideViewPr>
    <p:cSldViewPr snapToGrid="0" snapToObjects="1">
      <p:cViewPr>
        <p:scale>
          <a:sx n="120" d="100"/>
          <a:sy n="120" d="100"/>
        </p:scale>
        <p:origin x="-464" y="1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notesMaster" Target="notesMasters/notesMaster1.xml"/><Relationship Id="rId187" Type="http://schemas.openxmlformats.org/officeDocument/2006/relationships/printerSettings" Target="printerSettings/printerSettings1.bin"/><Relationship Id="rId188" Type="http://schemas.openxmlformats.org/officeDocument/2006/relationships/presProps" Target="presProps.xml"/><Relationship Id="rId189" Type="http://schemas.openxmlformats.org/officeDocument/2006/relationships/viewProps" Target="viewProps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90" Type="http://schemas.openxmlformats.org/officeDocument/2006/relationships/theme" Target="theme/theme1.xml"/><Relationship Id="rId191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media/image1.tiff>
</file>

<file path=ppt/media/image11.png>
</file>

<file path=ppt/media/image12.png>
</file>

<file path=ppt/media/image2.gif>
</file>

<file path=ppt/media/image27.png>
</file>

<file path=ppt/media/image270.png>
</file>

<file path=ppt/media/image28.png>
</file>

<file path=ppt/media/image280.png>
</file>

<file path=ppt/media/image3.gif>
</file>

<file path=ppt/media/image31.png>
</file>

<file path=ppt/media/image32.png>
</file>

<file path=ppt/media/image4.gif>
</file>

<file path=ppt/media/image46.png>
</file>

<file path=ppt/media/image47.png>
</file>

<file path=ppt/media/image48.png>
</file>

<file path=ppt/media/image49.png>
</file>

<file path=ppt/media/image5.gif>
</file>

<file path=ppt/media/image50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E571F6-2D7C-FE43-A771-DABBE614C03B}" type="datetimeFigureOut">
              <a:rPr lang="en-US" smtClean="0"/>
              <a:t>5/24/17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BE15D-C365-6F44-846A-5592D1C50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491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49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68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15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812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49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5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88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0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95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97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305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16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0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0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42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00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AB512-F0B6-0444-BB17-9F0C8E682363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351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Relationship Id="rId3" Type="http://schemas.openxmlformats.org/officeDocument/2006/relationships/image" Target="../media/image28.emf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Relationship Id="rId3" Type="http://schemas.openxmlformats.org/officeDocument/2006/relationships/image" Target="../media/image7.png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Relationship Id="rId3" Type="http://schemas.openxmlformats.org/officeDocument/2006/relationships/image" Target="../media/image7.png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0.png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0.png"/><Relationship Id="rId3" Type="http://schemas.openxmlformats.org/officeDocument/2006/relationships/image" Target="../media/image10.emf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0.png"/><Relationship Id="rId3" Type="http://schemas.openxmlformats.org/officeDocument/2006/relationships/image" Target="../media/image10.emf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4.emf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4.emf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5.emf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6.emf"/><Relationship Id="rId3" Type="http://schemas.openxmlformats.org/officeDocument/2006/relationships/image" Target="../media/image26.emf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6.emf"/><Relationship Id="rId3" Type="http://schemas.openxmlformats.org/officeDocument/2006/relationships/image" Target="../media/image26.emf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emf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gif"/><Relationship Id="rId3" Type="http://schemas.openxmlformats.org/officeDocument/2006/relationships/image" Target="../media/image4.gi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4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gi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6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9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20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Relationship Id="rId3" Type="http://schemas.openxmlformats.org/officeDocument/2006/relationships/image" Target="../media/image23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Relationship Id="rId3" Type="http://schemas.openxmlformats.org/officeDocument/2006/relationships/image" Target="../media/image23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4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4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4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4.em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4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70.png"/><Relationship Id="rId5" Type="http://schemas.openxmlformats.org/officeDocument/2006/relationships/image" Target="../media/image280.png"/><Relationship Id="rId6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4.emf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4.emf"/><Relationship Id="rId5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25.emf"/><Relationship Id="rId5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19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common neural basis for </a:t>
            </a:r>
            <a:br>
              <a:rPr lang="en-US" dirty="0" smtClean="0"/>
            </a:br>
            <a:r>
              <a:rPr lang="en-US" dirty="0" smtClean="0"/>
              <a:t>contrast and motion coherence perception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9080" y="4890977"/>
            <a:ext cx="4117400" cy="1776405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Dan Birman</a:t>
            </a:r>
          </a:p>
          <a:p>
            <a:pPr algn="r"/>
            <a:r>
              <a:rPr lang="en-US" dirty="0" smtClean="0"/>
              <a:t>Gardner Lab</a:t>
            </a:r>
          </a:p>
          <a:p>
            <a:pPr algn="r"/>
            <a:r>
              <a:rPr lang="en-US" dirty="0" err="1" smtClean="0"/>
              <a:t>Frisem</a:t>
            </a:r>
            <a:r>
              <a:rPr lang="en-US" dirty="0" smtClean="0"/>
              <a:t> 2017-06-26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304800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83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pic>
        <p:nvPicPr>
          <p:cNvPr id="11" name="Picture 1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256" y="4192772"/>
            <a:ext cx="2804158" cy="1286540"/>
          </a:xfrm>
          <a:prstGeom prst="rect">
            <a:avLst/>
          </a:prstGeom>
        </p:spPr>
      </p:pic>
      <p:pic>
        <p:nvPicPr>
          <p:cNvPr id="15" name="Picture 1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428" y="1408813"/>
            <a:ext cx="2804158" cy="1286540"/>
          </a:xfrm>
          <a:prstGeom prst="rect">
            <a:avLst/>
          </a:prstGeom>
        </p:spPr>
      </p:pic>
      <p:pic>
        <p:nvPicPr>
          <p:cNvPr id="16" name="Picture 15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618" y="5569689"/>
            <a:ext cx="2804158" cy="1286540"/>
          </a:xfrm>
          <a:prstGeom prst="rect">
            <a:avLst/>
          </a:prstGeom>
        </p:spPr>
      </p:pic>
      <p:pic>
        <p:nvPicPr>
          <p:cNvPr id="17" name="Picture 16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293" y="122273"/>
            <a:ext cx="2804158" cy="1286540"/>
          </a:xfrm>
          <a:prstGeom prst="rect">
            <a:avLst/>
          </a:prstGeom>
        </p:spPr>
      </p:pic>
      <p:sp>
        <p:nvSpPr>
          <p:cNvPr id="158" name="Oval 157"/>
          <p:cNvSpPr/>
          <p:nvPr/>
        </p:nvSpPr>
        <p:spPr>
          <a:xfrm>
            <a:off x="1903224" y="2408275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9" name="Straight Connector 158"/>
          <p:cNvCxnSpPr>
            <a:stCxn id="159" idx="0"/>
          </p:cNvCxnSpPr>
          <p:nvPr/>
        </p:nvCxnSpPr>
        <p:spPr>
          <a:xfrm>
            <a:off x="2424220" y="2408275"/>
            <a:ext cx="3221665" cy="95161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159" idx="4"/>
          </p:cNvCxnSpPr>
          <p:nvPr/>
        </p:nvCxnSpPr>
        <p:spPr>
          <a:xfrm flipV="1">
            <a:off x="2424220" y="3359889"/>
            <a:ext cx="3236221" cy="9037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TextBox 184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988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723900"/>
            <a:ext cx="9004300" cy="5397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456660" y="2636874"/>
            <a:ext cx="6889897" cy="24242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55341" y="1545263"/>
            <a:ext cx="1301319" cy="414315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17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723900"/>
            <a:ext cx="9004300" cy="5397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456660" y="2636874"/>
            <a:ext cx="6889897" cy="24242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55341" y="1545263"/>
            <a:ext cx="1301319" cy="414315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97" y="2094919"/>
            <a:ext cx="6386581" cy="106505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639625" y="2321736"/>
            <a:ext cx="3185398" cy="48803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49095" y="4980028"/>
            <a:ext cx="3185398" cy="48803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52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723900"/>
            <a:ext cx="9004300" cy="5397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76560" y="2636874"/>
            <a:ext cx="6769997" cy="14678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55341" y="1545263"/>
            <a:ext cx="1301319" cy="414315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169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723900"/>
            <a:ext cx="9004300" cy="5397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76560" y="2636874"/>
            <a:ext cx="6769997" cy="14678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33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723900"/>
            <a:ext cx="9004300" cy="5397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76560" y="2636874"/>
            <a:ext cx="2740259" cy="14678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367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723900"/>
            <a:ext cx="9004300" cy="5397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76560" y="3094074"/>
            <a:ext cx="2740259" cy="10106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366914" y="2588758"/>
            <a:ext cx="2740259" cy="10106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186744" y="3026960"/>
            <a:ext cx="2740259" cy="10106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83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723900"/>
            <a:ext cx="9004300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371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857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35396" y="3198168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the motion </a:t>
            </a:r>
            <a:r>
              <a:rPr lang="en-US" sz="2400" dirty="0" smtClean="0">
                <a:solidFill>
                  <a:schemeClr val="accent4"/>
                </a:solidFill>
              </a:rPr>
              <a:t>coherence </a:t>
            </a:r>
            <a:r>
              <a:rPr lang="en-US" sz="2400" dirty="0" smtClean="0"/>
              <a:t>response linear?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6158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572" y="541321"/>
            <a:ext cx="2463193" cy="22571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5396" y="3198168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the motion </a:t>
            </a:r>
            <a:r>
              <a:rPr lang="en-US" sz="2400" dirty="0" smtClean="0">
                <a:solidFill>
                  <a:schemeClr val="accent4"/>
                </a:solidFill>
              </a:rPr>
              <a:t>coherence </a:t>
            </a:r>
            <a:r>
              <a:rPr lang="en-US" sz="2400" dirty="0" smtClean="0"/>
              <a:t>response linear?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60829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pic>
        <p:nvPicPr>
          <p:cNvPr id="11" name="Picture 1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256" y="4192772"/>
            <a:ext cx="2804158" cy="1286540"/>
          </a:xfrm>
          <a:prstGeom prst="rect">
            <a:avLst/>
          </a:prstGeom>
        </p:spPr>
      </p:pic>
      <p:pic>
        <p:nvPicPr>
          <p:cNvPr id="15" name="Picture 1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428" y="1408813"/>
            <a:ext cx="2804158" cy="1286540"/>
          </a:xfrm>
          <a:prstGeom prst="rect">
            <a:avLst/>
          </a:prstGeom>
        </p:spPr>
      </p:pic>
      <p:pic>
        <p:nvPicPr>
          <p:cNvPr id="16" name="Picture 15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618" y="5569689"/>
            <a:ext cx="2804158" cy="1286540"/>
          </a:xfrm>
          <a:prstGeom prst="rect">
            <a:avLst/>
          </a:prstGeom>
        </p:spPr>
      </p:pic>
      <p:pic>
        <p:nvPicPr>
          <p:cNvPr id="17" name="Picture 16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293" y="122273"/>
            <a:ext cx="2804158" cy="1286540"/>
          </a:xfrm>
          <a:prstGeom prst="rect">
            <a:avLst/>
          </a:prstGeom>
        </p:spPr>
      </p:pic>
      <p:sp>
        <p:nvSpPr>
          <p:cNvPr id="158" name="Oval 157"/>
          <p:cNvSpPr/>
          <p:nvPr/>
        </p:nvSpPr>
        <p:spPr>
          <a:xfrm>
            <a:off x="1903224" y="2408275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9" name="Straight Connector 158"/>
          <p:cNvCxnSpPr>
            <a:stCxn id="159" idx="0"/>
          </p:cNvCxnSpPr>
          <p:nvPr/>
        </p:nvCxnSpPr>
        <p:spPr>
          <a:xfrm>
            <a:off x="2424220" y="2408275"/>
            <a:ext cx="3221665" cy="95161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159" idx="4"/>
          </p:cNvCxnSpPr>
          <p:nvPr/>
        </p:nvCxnSpPr>
        <p:spPr>
          <a:xfrm flipV="1">
            <a:off x="2424220" y="3359889"/>
            <a:ext cx="3236221" cy="9037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Oval 163"/>
          <p:cNvSpPr/>
          <p:nvPr/>
        </p:nvSpPr>
        <p:spPr>
          <a:xfrm>
            <a:off x="1750467" y="2323513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2118705" y="2785730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1580480" y="2884082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2201461" y="2400228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9" name="Straight Connector 168"/>
          <p:cNvCxnSpPr>
            <a:stCxn id="164" idx="0"/>
          </p:cNvCxnSpPr>
          <p:nvPr/>
        </p:nvCxnSpPr>
        <p:spPr>
          <a:xfrm flipV="1">
            <a:off x="2271463" y="727006"/>
            <a:ext cx="3371749" cy="159650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endCxn id="164" idx="4"/>
          </p:cNvCxnSpPr>
          <p:nvPr/>
        </p:nvCxnSpPr>
        <p:spPr>
          <a:xfrm flipH="1">
            <a:off x="2271463" y="737040"/>
            <a:ext cx="3371749" cy="262846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>
            <a:stCxn id="167" idx="0"/>
          </p:cNvCxnSpPr>
          <p:nvPr/>
        </p:nvCxnSpPr>
        <p:spPr>
          <a:xfrm flipV="1">
            <a:off x="2722457" y="2022773"/>
            <a:ext cx="1938844" cy="37745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>
            <a:endCxn id="167" idx="4"/>
          </p:cNvCxnSpPr>
          <p:nvPr/>
        </p:nvCxnSpPr>
        <p:spPr>
          <a:xfrm flipH="1">
            <a:off x="2722457" y="2030820"/>
            <a:ext cx="1952670" cy="141139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>
            <a:stCxn id="165" idx="0"/>
          </p:cNvCxnSpPr>
          <p:nvPr/>
        </p:nvCxnSpPr>
        <p:spPr>
          <a:xfrm>
            <a:off x="2639701" y="2785730"/>
            <a:ext cx="2562264" cy="196702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endCxn id="165" idx="4"/>
          </p:cNvCxnSpPr>
          <p:nvPr/>
        </p:nvCxnSpPr>
        <p:spPr>
          <a:xfrm flipH="1" flipV="1">
            <a:off x="2639701" y="3827721"/>
            <a:ext cx="2599474" cy="91424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>
            <a:stCxn id="166" idx="7"/>
          </p:cNvCxnSpPr>
          <p:nvPr/>
        </p:nvCxnSpPr>
        <p:spPr>
          <a:xfrm>
            <a:off x="2469875" y="3036678"/>
            <a:ext cx="3173337" cy="317628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>
            <a:stCxn id="166" idx="3"/>
          </p:cNvCxnSpPr>
          <p:nvPr/>
        </p:nvCxnSpPr>
        <p:spPr>
          <a:xfrm>
            <a:off x="1733076" y="3773477"/>
            <a:ext cx="3927365" cy="243948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TextBox 184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834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572" y="541321"/>
            <a:ext cx="2463193" cy="22571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932" y="512430"/>
            <a:ext cx="2768600" cy="2286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435396" y="3198168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the motion </a:t>
            </a:r>
            <a:r>
              <a:rPr lang="en-US" sz="2400" dirty="0" smtClean="0">
                <a:solidFill>
                  <a:schemeClr val="accent4"/>
                </a:solidFill>
              </a:rPr>
              <a:t>coherence </a:t>
            </a:r>
            <a:r>
              <a:rPr lang="en-US" sz="2400" dirty="0" smtClean="0"/>
              <a:t>response linear?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76760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35395" y="47623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the motion </a:t>
            </a:r>
            <a:r>
              <a:rPr lang="en-US" sz="2400" dirty="0" smtClean="0">
                <a:solidFill>
                  <a:schemeClr val="accent4"/>
                </a:solidFill>
              </a:rPr>
              <a:t>coherence </a:t>
            </a:r>
            <a:r>
              <a:rPr lang="en-US" sz="2400" dirty="0" smtClean="0"/>
              <a:t>response linear?</a:t>
            </a:r>
            <a:endParaRPr lang="en-US" sz="2400" dirty="0"/>
          </a:p>
        </p:txBody>
      </p:sp>
      <p:sp>
        <p:nvSpPr>
          <p:cNvPr id="2" name="Rectangle 1"/>
          <p:cNvSpPr/>
          <p:nvPr/>
        </p:nvSpPr>
        <p:spPr>
          <a:xfrm>
            <a:off x="4412512" y="1762503"/>
            <a:ext cx="2851888" cy="35406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109063" y="1658679"/>
            <a:ext cx="1562986" cy="35406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07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723900"/>
            <a:ext cx="5397500" cy="5397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35395" y="47623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the motion </a:t>
            </a:r>
            <a:r>
              <a:rPr lang="en-US" sz="2400" dirty="0" smtClean="0">
                <a:solidFill>
                  <a:schemeClr val="accent4"/>
                </a:solidFill>
              </a:rPr>
              <a:t>coherence </a:t>
            </a:r>
            <a:r>
              <a:rPr lang="en-US" sz="2400" dirty="0" smtClean="0"/>
              <a:t>response linear?</a:t>
            </a:r>
            <a:endParaRPr lang="en-US" sz="2400" dirty="0"/>
          </a:p>
        </p:txBody>
      </p:sp>
      <p:sp>
        <p:nvSpPr>
          <p:cNvPr id="2" name="Rectangle 1"/>
          <p:cNvSpPr/>
          <p:nvPr/>
        </p:nvSpPr>
        <p:spPr>
          <a:xfrm>
            <a:off x="4412512" y="1762503"/>
            <a:ext cx="2851888" cy="35406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109063" y="1658679"/>
            <a:ext cx="1562986" cy="35406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442216" y="2989886"/>
            <a:ext cx="2990481" cy="35406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51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723900"/>
            <a:ext cx="5397500" cy="5397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35395" y="47623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the motion </a:t>
            </a:r>
            <a:r>
              <a:rPr lang="en-US" sz="2400" dirty="0" smtClean="0">
                <a:solidFill>
                  <a:schemeClr val="accent4"/>
                </a:solidFill>
              </a:rPr>
              <a:t>coherence </a:t>
            </a:r>
            <a:r>
              <a:rPr lang="en-US" sz="2400" dirty="0" smtClean="0"/>
              <a:t>response linear?</a:t>
            </a:r>
            <a:endParaRPr lang="en-US" sz="2400" dirty="0"/>
          </a:p>
        </p:txBody>
      </p:sp>
      <p:sp>
        <p:nvSpPr>
          <p:cNvPr id="2" name="Rectangle 1"/>
          <p:cNvSpPr/>
          <p:nvPr/>
        </p:nvSpPr>
        <p:spPr>
          <a:xfrm>
            <a:off x="4412512" y="1762503"/>
            <a:ext cx="2851888" cy="35406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109063" y="1658679"/>
            <a:ext cx="1562986" cy="35406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175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723900"/>
            <a:ext cx="5397500" cy="5397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35395" y="47623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the motion </a:t>
            </a:r>
            <a:r>
              <a:rPr lang="en-US" sz="2400" dirty="0" smtClean="0">
                <a:solidFill>
                  <a:schemeClr val="accent4"/>
                </a:solidFill>
              </a:rPr>
              <a:t>coherence </a:t>
            </a:r>
            <a:r>
              <a:rPr lang="en-US" sz="2400" dirty="0" smtClean="0"/>
              <a:t>response linear?</a:t>
            </a:r>
            <a:endParaRPr lang="en-US" sz="2400" dirty="0"/>
          </a:p>
        </p:txBody>
      </p:sp>
      <p:sp>
        <p:nvSpPr>
          <p:cNvPr id="2" name="Rectangle 1"/>
          <p:cNvSpPr/>
          <p:nvPr/>
        </p:nvSpPr>
        <p:spPr>
          <a:xfrm>
            <a:off x="4763386" y="1796902"/>
            <a:ext cx="2030819" cy="35406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4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35395" y="47623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the motion </a:t>
            </a:r>
            <a:r>
              <a:rPr lang="en-US" sz="2400" dirty="0" smtClean="0">
                <a:solidFill>
                  <a:schemeClr val="accent4"/>
                </a:solidFill>
              </a:rPr>
              <a:t>coherence </a:t>
            </a:r>
            <a:r>
              <a:rPr lang="en-US" sz="2400" dirty="0" smtClean="0"/>
              <a:t>response linear?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723900"/>
            <a:ext cx="5397500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28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Shape: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Noise: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From a behavioral measure of visibility</a:t>
            </a:r>
          </a:p>
          <a:p>
            <a:pPr marL="342900" indent="-342900" algn="ctr">
              <a:buAutoNum type="arabicPeriod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720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Noise: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From a behavioral measure of visibility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81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algn="ctr"/>
            <a:r>
              <a:rPr lang="en-US" dirty="0" smtClean="0"/>
              <a:t>Evidence </a:t>
            </a:r>
            <a:r>
              <a:rPr lang="en-US" dirty="0"/>
              <a:t>for similar nonlinear (Naka-Rushton) response functions to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Noise: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From a behavioral measure of visibility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589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algn="ctr"/>
            <a:r>
              <a:rPr lang="en-US" dirty="0" smtClean="0"/>
              <a:t>Evidence </a:t>
            </a:r>
            <a:r>
              <a:rPr lang="en-US" dirty="0"/>
              <a:t>for similar nonlinear (Naka-Rushton) response functions to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/>
              <a:t>Noise: </a:t>
            </a:r>
            <a:r>
              <a:rPr lang="en-US" dirty="0" smtClean="0"/>
              <a:t>From a behavioral measure of visibility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652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pic>
        <p:nvPicPr>
          <p:cNvPr id="11" name="Picture 1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256" y="4192772"/>
            <a:ext cx="2804158" cy="1286540"/>
          </a:xfrm>
          <a:prstGeom prst="rect">
            <a:avLst/>
          </a:prstGeom>
        </p:spPr>
      </p:pic>
      <p:pic>
        <p:nvPicPr>
          <p:cNvPr id="15" name="Picture 1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428" y="1408813"/>
            <a:ext cx="2804158" cy="1286540"/>
          </a:xfrm>
          <a:prstGeom prst="rect">
            <a:avLst/>
          </a:prstGeom>
        </p:spPr>
      </p:pic>
      <p:pic>
        <p:nvPicPr>
          <p:cNvPr id="16" name="Picture 15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618" y="5569689"/>
            <a:ext cx="2804158" cy="1286540"/>
          </a:xfrm>
          <a:prstGeom prst="rect">
            <a:avLst/>
          </a:prstGeom>
        </p:spPr>
      </p:pic>
      <p:pic>
        <p:nvPicPr>
          <p:cNvPr id="17" name="Picture 16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293" y="122273"/>
            <a:ext cx="2804158" cy="1286540"/>
          </a:xfrm>
          <a:prstGeom prst="rect">
            <a:avLst/>
          </a:prstGeom>
        </p:spPr>
      </p:pic>
      <p:sp>
        <p:nvSpPr>
          <p:cNvPr id="158" name="Oval 157"/>
          <p:cNvSpPr/>
          <p:nvPr/>
        </p:nvSpPr>
        <p:spPr>
          <a:xfrm>
            <a:off x="1903224" y="2408275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/>
        </p:nvSpPr>
        <p:spPr>
          <a:xfrm>
            <a:off x="1750467" y="2323513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2118705" y="2785730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1580480" y="2884082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2201461" y="2400228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TextBox 184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34" idx="1"/>
            </p:cNvCxnSpPr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Oval 2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87735" y="153011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Population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6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4.07407E-6 L 0.08438 0.1768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19" y="88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0.01875 0.3474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8" y="1736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2.59259E-6 L 0.03611 -0.1888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6" y="-944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96296E-6 L 0.00834 -0.3333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-1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64" grpId="0" animBg="1"/>
      <p:bldP spid="165" grpId="0" animBg="1"/>
      <p:bldP spid="166" grpId="0" animBg="1"/>
      <p:bldP spid="167" grpId="0" animBg="1"/>
      <p:bldP spid="3" grpId="0" animBg="1"/>
      <p:bldP spid="40" grpId="0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13500000">
            <a:off x="2637442" y="3368699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5400000">
            <a:off x="2046053" y="3744249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1093443" y="4514539"/>
            <a:ext cx="544352" cy="1204172"/>
            <a:chOff x="3760647" y="3167133"/>
            <a:chExt cx="544352" cy="1204172"/>
          </a:xfrm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5400000">
            <a:off x="1716143" y="1638761"/>
            <a:ext cx="544352" cy="1204172"/>
            <a:chOff x="3760647" y="3167133"/>
            <a:chExt cx="544352" cy="1204172"/>
          </a:xfrm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2214321" y="573637"/>
            <a:ext cx="544352" cy="1204172"/>
            <a:chOff x="3760647" y="3167133"/>
            <a:chExt cx="544352" cy="1204172"/>
          </a:xfrm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5400000">
            <a:off x="3082766" y="2001457"/>
            <a:ext cx="544352" cy="1204172"/>
            <a:chOff x="3760647" y="3167133"/>
            <a:chExt cx="544352" cy="1204172"/>
          </a:xfrm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5400000">
            <a:off x="2318229" y="5018568"/>
            <a:ext cx="544352" cy="1204172"/>
            <a:chOff x="3760647" y="3167133"/>
            <a:chExt cx="544352" cy="1204172"/>
          </a:xfrm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5400000">
            <a:off x="715535" y="759840"/>
            <a:ext cx="544352" cy="1204172"/>
            <a:chOff x="3760647" y="3167133"/>
            <a:chExt cx="544352" cy="1204172"/>
          </a:xfrm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5400000">
            <a:off x="2804772" y="14727"/>
            <a:ext cx="544352" cy="1204172"/>
            <a:chOff x="3760647" y="3167133"/>
            <a:chExt cx="544352" cy="1204172"/>
          </a:xfrm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5400000">
            <a:off x="2920315" y="5694203"/>
            <a:ext cx="544352" cy="1204172"/>
            <a:chOff x="3760647" y="3167133"/>
            <a:chExt cx="544352" cy="1204172"/>
          </a:xfrm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3500000">
            <a:off x="2797818" y="4596627"/>
            <a:ext cx="890648" cy="890648"/>
            <a:chOff x="4849351" y="2820837"/>
            <a:chExt cx="890648" cy="890648"/>
          </a:xfrm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3500000">
            <a:off x="529924" y="3613569"/>
            <a:ext cx="890648" cy="890648"/>
            <a:chOff x="4849351" y="2820837"/>
            <a:chExt cx="890648" cy="890648"/>
          </a:xfrm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3500000">
            <a:off x="825427" y="244981"/>
            <a:ext cx="890648" cy="890648"/>
            <a:chOff x="4849351" y="2820837"/>
            <a:chExt cx="890648" cy="890648"/>
          </a:xfrm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13500000">
            <a:off x="2520376" y="1290719"/>
            <a:ext cx="890648" cy="890648"/>
            <a:chOff x="4849351" y="2820837"/>
            <a:chExt cx="890648" cy="890648"/>
          </a:xfrm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13500000">
            <a:off x="1019659" y="5821902"/>
            <a:ext cx="890648" cy="890648"/>
            <a:chOff x="4849351" y="2820837"/>
            <a:chExt cx="890648" cy="890648"/>
          </a:xfrm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3500000">
            <a:off x="1700078" y="2702454"/>
            <a:ext cx="890648" cy="890648"/>
            <a:chOff x="4849351" y="2820837"/>
            <a:chExt cx="890648" cy="890648"/>
          </a:xfrm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 rot="5400000">
            <a:off x="675374" y="2143606"/>
            <a:ext cx="544352" cy="1204172"/>
            <a:chOff x="3760647" y="3167133"/>
            <a:chExt cx="544352" cy="1204172"/>
          </a:xfrm>
        </p:grpSpPr>
        <p:sp>
          <p:nvSpPr>
            <p:cNvPr id="55" name="Oval 5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Arrow Connector 55"/>
            <p:cNvCxnSpPr>
              <a:stCxn id="56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 rot="10800000">
            <a:off x="5180687" y="215232"/>
            <a:ext cx="3611564" cy="6467569"/>
            <a:chOff x="497864" y="397381"/>
            <a:chExt cx="3611564" cy="6467569"/>
          </a:xfrm>
        </p:grpSpPr>
        <p:grpSp>
          <p:nvGrpSpPr>
            <p:cNvPr id="105" name="Group 104"/>
            <p:cNvGrpSpPr/>
            <p:nvPr/>
          </p:nvGrpSpPr>
          <p:grpSpPr>
            <a:xfrm rot="13500000">
              <a:off x="2789842" y="3521099"/>
              <a:ext cx="890648" cy="890648"/>
              <a:chOff x="4849351" y="2820837"/>
              <a:chExt cx="890647" cy="890648"/>
            </a:xfrm>
          </p:grpSpPr>
          <p:sp>
            <p:nvSpPr>
              <p:cNvPr id="106" name="Oval 105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Arrow Connector 106"/>
              <p:cNvCxnSpPr>
                <a:stCxn id="105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Group 107"/>
            <p:cNvGrpSpPr/>
            <p:nvPr/>
          </p:nvGrpSpPr>
          <p:grpSpPr>
            <a:xfrm rot="5400000">
              <a:off x="2198453" y="3896649"/>
              <a:ext cx="544352" cy="1204172"/>
              <a:chOff x="3760647" y="3167133"/>
              <a:chExt cx="544352" cy="1204172"/>
            </a:xfrm>
          </p:grpSpPr>
          <p:sp>
            <p:nvSpPr>
              <p:cNvPr id="109" name="Oval 108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0" name="Straight Arrow Connector 109"/>
              <p:cNvCxnSpPr>
                <a:stCxn id="107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Group 110"/>
            <p:cNvGrpSpPr/>
            <p:nvPr/>
          </p:nvGrpSpPr>
          <p:grpSpPr>
            <a:xfrm rot="5400000">
              <a:off x="1245843" y="4666939"/>
              <a:ext cx="544352" cy="1204172"/>
              <a:chOff x="3760647" y="3167133"/>
              <a:chExt cx="544352" cy="1204172"/>
            </a:xfrm>
          </p:grpSpPr>
          <p:sp>
            <p:nvSpPr>
              <p:cNvPr id="112" name="Oval 111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3" name="Straight Arrow Connector 112"/>
              <p:cNvCxnSpPr>
                <a:stCxn id="114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/>
          </p:nvGrpSpPr>
          <p:grpSpPr>
            <a:xfrm rot="5400000">
              <a:off x="1868543" y="1791161"/>
              <a:ext cx="544352" cy="1204172"/>
              <a:chOff x="3760647" y="3167133"/>
              <a:chExt cx="544352" cy="1204172"/>
            </a:xfrm>
          </p:grpSpPr>
          <p:sp>
            <p:nvSpPr>
              <p:cNvPr id="115" name="Oval 114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6" name="Straight Arrow Connector 115"/>
              <p:cNvCxnSpPr>
                <a:stCxn id="118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oup 116"/>
            <p:cNvGrpSpPr/>
            <p:nvPr/>
          </p:nvGrpSpPr>
          <p:grpSpPr>
            <a:xfrm rot="5400000">
              <a:off x="2366721" y="726037"/>
              <a:ext cx="544352" cy="1204172"/>
              <a:chOff x="3760647" y="3167133"/>
              <a:chExt cx="544352" cy="1204172"/>
            </a:xfrm>
          </p:grpSpPr>
          <p:sp>
            <p:nvSpPr>
              <p:cNvPr id="118" name="Oval 117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Arrow Connector 118"/>
              <p:cNvCxnSpPr>
                <a:stCxn id="122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Group 119"/>
            <p:cNvGrpSpPr/>
            <p:nvPr/>
          </p:nvGrpSpPr>
          <p:grpSpPr>
            <a:xfrm rot="5400000">
              <a:off x="3235166" y="2153857"/>
              <a:ext cx="544352" cy="1204172"/>
              <a:chOff x="3760647" y="3167133"/>
              <a:chExt cx="544352" cy="1204172"/>
            </a:xfrm>
          </p:grpSpPr>
          <p:sp>
            <p:nvSpPr>
              <p:cNvPr id="121" name="Oval 120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Arrow Connector 121"/>
              <p:cNvCxnSpPr>
                <a:stCxn id="125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Group 122"/>
            <p:cNvGrpSpPr/>
            <p:nvPr/>
          </p:nvGrpSpPr>
          <p:grpSpPr>
            <a:xfrm rot="5400000">
              <a:off x="2470629" y="5170968"/>
              <a:ext cx="544352" cy="1204172"/>
              <a:chOff x="3760647" y="3167133"/>
              <a:chExt cx="544352" cy="1204172"/>
            </a:xfrm>
          </p:grpSpPr>
          <p:sp>
            <p:nvSpPr>
              <p:cNvPr id="124" name="Oval 123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5" name="Straight Arrow Connector 124"/>
              <p:cNvCxnSpPr>
                <a:stCxn id="128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Group 125"/>
            <p:cNvGrpSpPr/>
            <p:nvPr/>
          </p:nvGrpSpPr>
          <p:grpSpPr>
            <a:xfrm rot="5400000">
              <a:off x="867935" y="912240"/>
              <a:ext cx="544352" cy="1204172"/>
              <a:chOff x="3760647" y="3167133"/>
              <a:chExt cx="544352" cy="1204172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8" name="Straight Arrow Connector 127"/>
              <p:cNvCxnSpPr>
                <a:stCxn id="131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Group 128"/>
            <p:cNvGrpSpPr/>
            <p:nvPr/>
          </p:nvGrpSpPr>
          <p:grpSpPr>
            <a:xfrm rot="5400000">
              <a:off x="2957172" y="167127"/>
              <a:ext cx="544352" cy="1204172"/>
              <a:chOff x="3760647" y="3167133"/>
              <a:chExt cx="544352" cy="1204172"/>
            </a:xfrm>
          </p:grpSpPr>
          <p:sp>
            <p:nvSpPr>
              <p:cNvPr id="130" name="Oval 129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1" name="Straight Arrow Connector 130"/>
              <p:cNvCxnSpPr>
                <a:stCxn id="134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Group 131"/>
            <p:cNvGrpSpPr/>
            <p:nvPr/>
          </p:nvGrpSpPr>
          <p:grpSpPr>
            <a:xfrm rot="5400000">
              <a:off x="3072715" y="5846603"/>
              <a:ext cx="544352" cy="1204172"/>
              <a:chOff x="3760647" y="3167133"/>
              <a:chExt cx="544352" cy="1204172"/>
            </a:xfrm>
          </p:grpSpPr>
          <p:sp>
            <p:nvSpPr>
              <p:cNvPr id="133" name="Oval 132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4" name="Straight Arrow Connector 133"/>
              <p:cNvCxnSpPr>
                <a:stCxn id="137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Group 134"/>
            <p:cNvGrpSpPr/>
            <p:nvPr/>
          </p:nvGrpSpPr>
          <p:grpSpPr>
            <a:xfrm rot="13500000">
              <a:off x="2950218" y="4749027"/>
              <a:ext cx="890648" cy="890648"/>
              <a:chOff x="4849351" y="2820837"/>
              <a:chExt cx="890647" cy="890648"/>
            </a:xfrm>
          </p:grpSpPr>
          <p:sp>
            <p:nvSpPr>
              <p:cNvPr id="136" name="Oval 135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7" name="Straight Arrow Connector 136"/>
              <p:cNvCxnSpPr>
                <a:stCxn id="140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/>
            <p:cNvGrpSpPr/>
            <p:nvPr/>
          </p:nvGrpSpPr>
          <p:grpSpPr>
            <a:xfrm rot="13500000">
              <a:off x="682324" y="3765969"/>
              <a:ext cx="890648" cy="890648"/>
              <a:chOff x="4849351" y="2820837"/>
              <a:chExt cx="890647" cy="890648"/>
            </a:xfrm>
          </p:grpSpPr>
          <p:sp>
            <p:nvSpPr>
              <p:cNvPr id="139" name="Oval 138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0" name="Straight Arrow Connector 139"/>
              <p:cNvCxnSpPr>
                <a:stCxn id="143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 rot="13500000">
              <a:off x="977827" y="397381"/>
              <a:ext cx="890648" cy="890648"/>
              <a:chOff x="4849351" y="2820837"/>
              <a:chExt cx="890647" cy="890648"/>
            </a:xfrm>
          </p:grpSpPr>
          <p:sp>
            <p:nvSpPr>
              <p:cNvPr id="142" name="Oval 141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3" name="Straight Arrow Connector 142"/>
              <p:cNvCxnSpPr>
                <a:stCxn id="146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143"/>
            <p:cNvGrpSpPr/>
            <p:nvPr/>
          </p:nvGrpSpPr>
          <p:grpSpPr>
            <a:xfrm rot="13500000">
              <a:off x="2672776" y="1443119"/>
              <a:ext cx="890648" cy="890648"/>
              <a:chOff x="4849351" y="2820837"/>
              <a:chExt cx="890647" cy="890648"/>
            </a:xfrm>
          </p:grpSpPr>
          <p:sp>
            <p:nvSpPr>
              <p:cNvPr id="145" name="Oval 144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6" name="Straight Arrow Connector 145"/>
              <p:cNvCxnSpPr>
                <a:stCxn id="149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oup 146"/>
            <p:cNvGrpSpPr/>
            <p:nvPr/>
          </p:nvGrpSpPr>
          <p:grpSpPr>
            <a:xfrm rot="13500000">
              <a:off x="1172059" y="5974302"/>
              <a:ext cx="890648" cy="890648"/>
              <a:chOff x="4849351" y="2820837"/>
              <a:chExt cx="890647" cy="890648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9" name="Straight Arrow Connector 148"/>
              <p:cNvCxnSpPr>
                <a:stCxn id="152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Group 149"/>
            <p:cNvGrpSpPr/>
            <p:nvPr/>
          </p:nvGrpSpPr>
          <p:grpSpPr>
            <a:xfrm rot="13500000">
              <a:off x="1852478" y="2854854"/>
              <a:ext cx="890648" cy="890648"/>
              <a:chOff x="4849351" y="2820837"/>
              <a:chExt cx="890647" cy="890648"/>
            </a:xfrm>
          </p:grpSpPr>
          <p:sp>
            <p:nvSpPr>
              <p:cNvPr id="151" name="Oval 150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2" name="Straight Arrow Connector 151"/>
              <p:cNvCxnSpPr>
                <a:stCxn id="155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3" name="Group 152"/>
            <p:cNvGrpSpPr/>
            <p:nvPr/>
          </p:nvGrpSpPr>
          <p:grpSpPr>
            <a:xfrm rot="5400000">
              <a:off x="827774" y="2296006"/>
              <a:ext cx="544352" cy="1204172"/>
              <a:chOff x="3760647" y="3167133"/>
              <a:chExt cx="544352" cy="1204172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5" name="Straight Arrow Connector 154"/>
              <p:cNvCxnSpPr/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8" name="Straight Connector 7"/>
          <p:cNvCxnSpPr/>
          <p:nvPr/>
        </p:nvCxnSpPr>
        <p:spPr>
          <a:xfrm>
            <a:off x="4572000" y="3030923"/>
            <a:ext cx="0" cy="7961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>
            <a:off x="4173279" y="3429000"/>
            <a:ext cx="7974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256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ehavMethod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67" y="1105198"/>
            <a:ext cx="8255335" cy="414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77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ehavMethod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67" y="1105198"/>
            <a:ext cx="8255335" cy="414609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84252" y="5879805"/>
            <a:ext cx="6145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 fMRI observers, </a:t>
            </a:r>
            <a:r>
              <a:rPr lang="en-US" smtClean="0"/>
              <a:t>21 behavioral observers (1000—2500 trials)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78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9401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594" y="37107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00994" y="38631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18969924">
            <a:off x="1888078" y="603356"/>
            <a:ext cx="6449522" cy="18988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066426" y="1010093"/>
            <a:ext cx="1527379" cy="8475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3157" y="595424"/>
            <a:ext cx="5616942" cy="453000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58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594" y="37107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00994" y="38631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18969924">
            <a:off x="1888078" y="603356"/>
            <a:ext cx="6449522" cy="18988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066426" y="1010093"/>
            <a:ext cx="1527379" cy="8475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98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594" y="37107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00994" y="38631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18969924">
            <a:off x="1888078" y="603356"/>
            <a:ext cx="6449522" cy="18988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066426" y="1413742"/>
            <a:ext cx="1527379" cy="4439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594" y="37107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00994" y="38631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18969924">
            <a:off x="2604656" y="315043"/>
            <a:ext cx="5616942" cy="18988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066426" y="1413742"/>
            <a:ext cx="1527379" cy="4439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90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594" y="37107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00994" y="38631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18969924">
            <a:off x="3577536" y="-76394"/>
            <a:ext cx="4486567" cy="18988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066426" y="1413742"/>
            <a:ext cx="1527379" cy="4439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81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594" y="37107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00994" y="38631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18969924">
            <a:off x="4267515" y="-354005"/>
            <a:ext cx="3684892" cy="18988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066426" y="1413742"/>
            <a:ext cx="1527379" cy="4439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87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331" y="2001168"/>
            <a:ext cx="4957983" cy="390939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val 29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0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594" y="37107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00994" y="38631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066426" y="1413742"/>
            <a:ext cx="1527379" cy="4439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48594" y="37107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00994" y="3863162"/>
            <a:ext cx="5616942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5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70251" y="3863162"/>
            <a:ext cx="3668233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45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444410" y="3863162"/>
            <a:ext cx="3094074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156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667152" y="3863162"/>
            <a:ext cx="1871331" cy="11134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182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22" y="595423"/>
            <a:ext cx="11726555" cy="60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949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9050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69" y="0"/>
            <a:ext cx="857552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72540" y="3527004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48586" y="3429001"/>
            <a:ext cx="2466755" cy="32163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527059" y="-446028"/>
            <a:ext cx="5616942" cy="39730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46622" y="-1208028"/>
            <a:ext cx="5616942" cy="39730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5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69" y="0"/>
            <a:ext cx="857552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72540" y="3527004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48586" y="3429001"/>
            <a:ext cx="2466755" cy="32163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527059" y="-446028"/>
            <a:ext cx="5616942" cy="39730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27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69" y="0"/>
            <a:ext cx="857552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72540" y="3527004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48586" y="3429001"/>
            <a:ext cx="2466755" cy="32163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57331" y="-446028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38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331" y="2001168"/>
            <a:ext cx="4957983" cy="390939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val 29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226680" y="122414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36823" y="292927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783492" y="134240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435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69" y="0"/>
            <a:ext cx="857552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72540" y="3527004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48586" y="3429001"/>
            <a:ext cx="2466755" cy="32163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32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69" y="0"/>
            <a:ext cx="857552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72540" y="3527004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458983" y="3429001"/>
            <a:ext cx="1656358" cy="25464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70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69" y="0"/>
            <a:ext cx="857552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572540" y="3527004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712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69" y="0"/>
            <a:ext cx="857552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987209" y="3527004"/>
            <a:ext cx="4572000" cy="248039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92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69" y="0"/>
            <a:ext cx="85755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85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67023" y="2764465"/>
            <a:ext cx="52950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Neural response model for behavioral measurements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283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8729" y="-350874"/>
            <a:ext cx="11066064" cy="3880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773" y="3296093"/>
            <a:ext cx="9246983" cy="3242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7860" y="2982136"/>
            <a:ext cx="9748073" cy="341866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04037" y="3296093"/>
            <a:ext cx="10669511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138323" y="3843967"/>
            <a:ext cx="1181496" cy="60551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34828" y="5240376"/>
            <a:ext cx="1181496" cy="60551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271382" y="914527"/>
            <a:ext cx="1502637" cy="3572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06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8729" y="-350874"/>
            <a:ext cx="11066064" cy="3880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773" y="3296093"/>
            <a:ext cx="9246983" cy="3242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7860" y="2982136"/>
            <a:ext cx="9748073" cy="341866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604978" y="3296093"/>
            <a:ext cx="8468570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138323" y="3843967"/>
            <a:ext cx="1181496" cy="60551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34828" y="5240376"/>
            <a:ext cx="1181496" cy="60551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271382" y="914527"/>
            <a:ext cx="1502637" cy="3572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00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8729" y="-350874"/>
            <a:ext cx="11066064" cy="3880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773" y="3296093"/>
            <a:ext cx="9246983" cy="3242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7860" y="2982136"/>
            <a:ext cx="9748073" cy="341866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955312" y="3296093"/>
            <a:ext cx="7118235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271382" y="914527"/>
            <a:ext cx="1502637" cy="3572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107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8729" y="-350874"/>
            <a:ext cx="11066064" cy="3880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773" y="3296093"/>
            <a:ext cx="9246983" cy="3242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7860" y="2982136"/>
            <a:ext cx="9748073" cy="341866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955312" y="3296093"/>
            <a:ext cx="7118235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072120" y="3705467"/>
                <a:ext cx="450809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𝑡𝑟𝑖𝑎𝑙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𝑐𝑜𝑛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charset="0"/>
                            </a:rPr>
                            <m:t>Δ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s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charset="0"/>
                                </a:rPr>
                                <m:t>con</m:t>
                              </m:r>
                            </m:sub>
                          </m:sSub>
                        </m:e>
                      </m:d>
                      <m:r>
                        <a:rPr lang="en-US" b="0" i="0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𝑐𝑜h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charset="0"/>
                            </a:rPr>
                            <m:t>Δ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𝑐𝑜h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𝑏𝑖𝑎𝑠</m:t>
                          </m:r>
                        </m:sub>
                      </m:sSub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2120" y="3705467"/>
                <a:ext cx="4508093" cy="276999"/>
              </a:xfrm>
              <a:prstGeom prst="rect">
                <a:avLst/>
              </a:prstGeom>
              <a:blipFill rotWithShape="0">
                <a:blip r:embed="rId5"/>
                <a:stretch>
                  <a:fillRect l="-270" t="-2222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3271382" y="914527"/>
            <a:ext cx="1502637" cy="3572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06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331" y="2001168"/>
            <a:ext cx="4957983" cy="390939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val 29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226680" y="122414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36823" y="292927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~ 2.5 mm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783492" y="134240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6048739" y="539209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Lots of neurons (10^6-7)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733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8729" y="-350874"/>
            <a:ext cx="11066064" cy="3880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773" y="3296093"/>
            <a:ext cx="9246983" cy="3242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7860" y="2982136"/>
            <a:ext cx="9748073" cy="341866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390707" y="4691467"/>
            <a:ext cx="5741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964865" y="-566779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271382" y="914527"/>
            <a:ext cx="1502637" cy="3572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926958" y="3236239"/>
            <a:ext cx="1463749" cy="20041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93585" y="3490342"/>
            <a:ext cx="1463749" cy="106290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452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8729" y="-350874"/>
            <a:ext cx="11066064" cy="3880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773" y="2764461"/>
            <a:ext cx="9246983" cy="3242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7860" y="2450504"/>
            <a:ext cx="9748073" cy="341866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390707" y="4159835"/>
            <a:ext cx="5741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964865" y="-1098411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573592" y="6007391"/>
                <a:ext cx="196470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𝑅</m:t>
                          </m:r>
                        </m:e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𝑟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</a:rPr>
                        <m:t>Φ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r>
                        <a:rPr lang="en-US" b="0" i="1" smtClean="0">
                          <a:latin typeface="Cambria Math" charset="0"/>
                        </a:rPr>
                        <m:t>𝑟</m:t>
                      </m:r>
                      <m:r>
                        <a:rPr lang="en-US" b="0" i="1" smtClean="0">
                          <a:latin typeface="Cambria Math" charset="0"/>
                        </a:rPr>
                        <m:t>,0,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𝜎</m:t>
                      </m:r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592" y="6007391"/>
                <a:ext cx="1964705" cy="276999"/>
              </a:xfrm>
              <a:prstGeom prst="rect">
                <a:avLst/>
              </a:prstGeom>
              <a:blipFill rotWithShape="0">
                <a:blip r:embed="rId5"/>
                <a:stretch>
                  <a:fillRect l="-2167" t="-2174" r="-3715" b="-3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/>
          <p:cNvSpPr/>
          <p:nvPr/>
        </p:nvSpPr>
        <p:spPr>
          <a:xfrm>
            <a:off x="3271382" y="914527"/>
            <a:ext cx="1502637" cy="3572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926958" y="3236239"/>
            <a:ext cx="1463749" cy="20041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229459" y="2879880"/>
            <a:ext cx="1463749" cy="106290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65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8729" y="-350874"/>
            <a:ext cx="11066064" cy="3880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773" y="2764461"/>
            <a:ext cx="9246983" cy="3242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7860" y="2450504"/>
            <a:ext cx="9748073" cy="341866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390707" y="4159835"/>
            <a:ext cx="5741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964865" y="-1098411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8918" y="3466212"/>
            <a:ext cx="593481" cy="10986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500148" y="3973717"/>
            <a:ext cx="1486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Smaller sigma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(less noise)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3573592" y="6007391"/>
                <a:ext cx="196470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𝑅</m:t>
                          </m:r>
                        </m:e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𝑟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charset="0"/>
                        </a:rPr>
                        <m:t>Φ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r>
                        <a:rPr lang="en-US" b="0" i="1" smtClean="0">
                          <a:latin typeface="Cambria Math" charset="0"/>
                        </a:rPr>
                        <m:t>𝑟</m:t>
                      </m:r>
                      <m:r>
                        <a:rPr lang="en-US" b="0" i="1" smtClean="0">
                          <a:latin typeface="Cambria Math" charset="0"/>
                        </a:rPr>
                        <m:t>,0,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𝜎</m:t>
                      </m:r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73592" y="6007391"/>
                <a:ext cx="1964705" cy="276999"/>
              </a:xfrm>
              <a:prstGeom prst="rect">
                <a:avLst/>
              </a:prstGeom>
              <a:blipFill rotWithShape="0">
                <a:blip r:embed="rId6"/>
                <a:stretch>
                  <a:fillRect l="-2167" t="-2174" r="-3715" b="-3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ectangle 12"/>
          <p:cNvSpPr/>
          <p:nvPr/>
        </p:nvSpPr>
        <p:spPr>
          <a:xfrm>
            <a:off x="3271382" y="914527"/>
            <a:ext cx="1502637" cy="3572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885966" y="2704606"/>
            <a:ext cx="1463749" cy="20041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252593" y="2958709"/>
            <a:ext cx="1463749" cy="106290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042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8729" y="-350874"/>
            <a:ext cx="11066064" cy="38808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773" y="2764461"/>
            <a:ext cx="9246983" cy="3242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7860" y="2450504"/>
            <a:ext cx="9748073" cy="341866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390707" y="4159835"/>
            <a:ext cx="5741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964865" y="-1098411"/>
            <a:ext cx="4986669" cy="31183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8918" y="3466212"/>
            <a:ext cx="593481" cy="10986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500148" y="3973717"/>
            <a:ext cx="1486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Smaller sigma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(less noise)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15719" y="2940083"/>
            <a:ext cx="5966077" cy="25505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2327167" y="3956992"/>
                <a:ext cx="1504706" cy="4744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𝑑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𝑟𝑒𝑠𝑝𝑜𝑛𝑠𝑒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𝑛𝑜𝑖𝑠𝑒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7167" y="3956992"/>
                <a:ext cx="1504706" cy="474425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/>
          <p:cNvSpPr/>
          <p:nvPr/>
        </p:nvSpPr>
        <p:spPr>
          <a:xfrm>
            <a:off x="3271382" y="914527"/>
            <a:ext cx="1502637" cy="3572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09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509811" y="284846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noise additive </a:t>
            </a:r>
            <a:r>
              <a:rPr lang="en-US" sz="2400" smtClean="0"/>
              <a:t>or Poisson?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02920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021" y="4236963"/>
            <a:ext cx="2551826" cy="197641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3211021" y="5837274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735560" y="5341088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153774" y="4834269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614518" y="4472762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117792" y="4111255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755746" y="3875456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509811" y="284846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noise additive </a:t>
            </a:r>
            <a:r>
              <a:rPr lang="en-US" sz="2400" smtClean="0"/>
              <a:t>or Poisson?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98662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09811" y="284846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noise additive </a:t>
            </a:r>
            <a:r>
              <a:rPr lang="en-US" sz="2400" smtClean="0"/>
              <a:t>or Poisson?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021" y="4236963"/>
            <a:ext cx="2551826" cy="197641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3211021" y="5964865"/>
            <a:ext cx="0" cy="4784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756824" y="5215060"/>
            <a:ext cx="0" cy="9254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164406" y="4598470"/>
            <a:ext cx="0" cy="118021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646416" y="4162534"/>
            <a:ext cx="0" cy="15152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128424" y="3574199"/>
            <a:ext cx="0" cy="193346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762847" y="3439520"/>
            <a:ext cx="0" cy="19937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8619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09811" y="284846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noise additive </a:t>
            </a:r>
            <a:r>
              <a:rPr lang="en-US" sz="2400" smtClean="0"/>
              <a:t>or Poisson?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202" y="4236963"/>
            <a:ext cx="2551826" cy="197641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5752202" y="5964865"/>
            <a:ext cx="0" cy="4784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298005" y="5215060"/>
            <a:ext cx="0" cy="9254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705587" y="4598470"/>
            <a:ext cx="0" cy="118021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187597" y="4162534"/>
            <a:ext cx="0" cy="15152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7669605" y="3574199"/>
            <a:ext cx="0" cy="193346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304028" y="3439520"/>
            <a:ext cx="0" cy="19937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989" y="4236963"/>
            <a:ext cx="2551826" cy="1976414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722989" y="5837274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47528" y="5341088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665742" y="4834269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126486" y="4472762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629760" y="4111255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267714" y="3875456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491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09811" y="284846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noise additive </a:t>
            </a:r>
            <a:r>
              <a:rPr lang="en-US" sz="2400" smtClean="0"/>
              <a:t>or Poisson?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202" y="4236963"/>
            <a:ext cx="2551826" cy="197641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5752202" y="5964865"/>
            <a:ext cx="0" cy="4784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298005" y="5215060"/>
            <a:ext cx="0" cy="9254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705587" y="4598470"/>
            <a:ext cx="0" cy="118021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187597" y="4162534"/>
            <a:ext cx="0" cy="15152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7669605" y="3574199"/>
            <a:ext cx="0" cy="193346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304028" y="3439520"/>
            <a:ext cx="0" cy="19937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989" y="4236963"/>
            <a:ext cx="2551826" cy="1976414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722989" y="5837274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47528" y="5341088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665742" y="4834269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126486" y="4472762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629760" y="4111255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267714" y="3875456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529" y="2047336"/>
            <a:ext cx="939466" cy="431024"/>
          </a:xfrm>
          <a:prstGeom prst="rect">
            <a:avLst/>
          </a:prstGeom>
        </p:spPr>
      </p:pic>
      <p:pic>
        <p:nvPicPr>
          <p:cNvPr id="20" name="Picture 19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94" y="1753650"/>
            <a:ext cx="939466" cy="431024"/>
          </a:xfrm>
          <a:prstGeom prst="rect">
            <a:avLst/>
          </a:prstGeom>
        </p:spPr>
      </p:pic>
      <p:pic>
        <p:nvPicPr>
          <p:cNvPr id="21" name="Picture 2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315" y="1776761"/>
            <a:ext cx="939466" cy="431024"/>
          </a:xfrm>
          <a:prstGeom prst="rect">
            <a:avLst/>
          </a:prstGeom>
        </p:spPr>
      </p:pic>
      <p:pic>
        <p:nvPicPr>
          <p:cNvPr id="22" name="Picture 21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169" y="1387793"/>
            <a:ext cx="939466" cy="431024"/>
          </a:xfrm>
          <a:prstGeom prst="rect">
            <a:avLst/>
          </a:prstGeom>
        </p:spPr>
      </p:pic>
      <p:pic>
        <p:nvPicPr>
          <p:cNvPr id="23" name="Picture 22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009" y="1200793"/>
            <a:ext cx="939466" cy="431024"/>
          </a:xfrm>
          <a:prstGeom prst="rect">
            <a:avLst/>
          </a:prstGeom>
        </p:spPr>
      </p:pic>
      <p:pic>
        <p:nvPicPr>
          <p:cNvPr id="24" name="Picture 23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873" y="2177325"/>
            <a:ext cx="939466" cy="43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09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09811" y="284846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noise additive </a:t>
            </a:r>
            <a:r>
              <a:rPr lang="en-US" sz="2400" smtClean="0"/>
              <a:t>or Poisson?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202" y="4236963"/>
            <a:ext cx="2551826" cy="197641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5752202" y="5964865"/>
            <a:ext cx="0" cy="4784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298005" y="5215060"/>
            <a:ext cx="0" cy="9254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705587" y="4598470"/>
            <a:ext cx="0" cy="118021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187597" y="4162534"/>
            <a:ext cx="0" cy="15152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7669605" y="3574199"/>
            <a:ext cx="0" cy="193346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304028" y="3439520"/>
            <a:ext cx="0" cy="19937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989" y="4236963"/>
            <a:ext cx="2551826" cy="1976414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722989" y="5837274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47528" y="5341088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665742" y="4834269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126486" y="4472762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629760" y="4111255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267714" y="3875456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529" y="2047336"/>
            <a:ext cx="939466" cy="431024"/>
          </a:xfrm>
          <a:prstGeom prst="rect">
            <a:avLst/>
          </a:prstGeom>
        </p:spPr>
      </p:pic>
      <p:pic>
        <p:nvPicPr>
          <p:cNvPr id="20" name="Picture 19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94" y="1753650"/>
            <a:ext cx="939466" cy="431024"/>
          </a:xfrm>
          <a:prstGeom prst="rect">
            <a:avLst/>
          </a:prstGeom>
        </p:spPr>
      </p:pic>
      <p:pic>
        <p:nvPicPr>
          <p:cNvPr id="21" name="Picture 2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315" y="1776761"/>
            <a:ext cx="939466" cy="431024"/>
          </a:xfrm>
          <a:prstGeom prst="rect">
            <a:avLst/>
          </a:prstGeom>
        </p:spPr>
      </p:pic>
      <p:pic>
        <p:nvPicPr>
          <p:cNvPr id="22" name="Picture 21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169" y="1387793"/>
            <a:ext cx="939466" cy="431024"/>
          </a:xfrm>
          <a:prstGeom prst="rect">
            <a:avLst/>
          </a:prstGeom>
        </p:spPr>
      </p:pic>
      <p:pic>
        <p:nvPicPr>
          <p:cNvPr id="23" name="Picture 22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009" y="1200793"/>
            <a:ext cx="939466" cy="431024"/>
          </a:xfrm>
          <a:prstGeom prst="rect">
            <a:avLst/>
          </a:prstGeom>
        </p:spPr>
      </p:pic>
      <p:pic>
        <p:nvPicPr>
          <p:cNvPr id="24" name="Picture 23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873" y="2177325"/>
            <a:ext cx="939466" cy="431024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951082" y="936315"/>
            <a:ext cx="1678678" cy="1765004"/>
            <a:chOff x="2612779" y="965200"/>
            <a:chExt cx="3011242" cy="3166095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7576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6634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09811" y="2848463"/>
            <a:ext cx="627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Is noise additive </a:t>
            </a:r>
            <a:r>
              <a:rPr lang="en-US" sz="2400" smtClean="0"/>
              <a:t>or Poisson?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2202" y="4236963"/>
            <a:ext cx="2551826" cy="197641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5752202" y="5964865"/>
            <a:ext cx="0" cy="4784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6298005" y="5215060"/>
            <a:ext cx="0" cy="9254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705587" y="4598470"/>
            <a:ext cx="0" cy="118021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187597" y="4162534"/>
            <a:ext cx="0" cy="151525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7669605" y="3574199"/>
            <a:ext cx="0" cy="1933466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304028" y="3439520"/>
            <a:ext cx="0" cy="19937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989" y="4236963"/>
            <a:ext cx="2551826" cy="1976414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722989" y="5837274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47528" y="5341088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665742" y="4834269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126486" y="4472762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629760" y="4111255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267714" y="3875456"/>
            <a:ext cx="0" cy="72301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101" y="1027346"/>
            <a:ext cx="2268927" cy="1040977"/>
          </a:xfrm>
          <a:prstGeom prst="rect">
            <a:avLst/>
          </a:prstGeom>
        </p:spPr>
      </p:pic>
      <p:pic>
        <p:nvPicPr>
          <p:cNvPr id="19" name="Picture 18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529" y="2047336"/>
            <a:ext cx="939466" cy="431024"/>
          </a:xfrm>
          <a:prstGeom prst="rect">
            <a:avLst/>
          </a:prstGeom>
        </p:spPr>
      </p:pic>
      <p:pic>
        <p:nvPicPr>
          <p:cNvPr id="20" name="Picture 19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94" y="1753650"/>
            <a:ext cx="939466" cy="431024"/>
          </a:xfrm>
          <a:prstGeom prst="rect">
            <a:avLst/>
          </a:prstGeom>
        </p:spPr>
      </p:pic>
      <p:pic>
        <p:nvPicPr>
          <p:cNvPr id="21" name="Picture 2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315" y="1776761"/>
            <a:ext cx="939466" cy="431024"/>
          </a:xfrm>
          <a:prstGeom prst="rect">
            <a:avLst/>
          </a:prstGeom>
        </p:spPr>
      </p:pic>
      <p:pic>
        <p:nvPicPr>
          <p:cNvPr id="22" name="Picture 21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169" y="1387793"/>
            <a:ext cx="939466" cy="431024"/>
          </a:xfrm>
          <a:prstGeom prst="rect">
            <a:avLst/>
          </a:prstGeom>
        </p:spPr>
      </p:pic>
      <p:pic>
        <p:nvPicPr>
          <p:cNvPr id="23" name="Picture 22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009" y="1200793"/>
            <a:ext cx="939466" cy="431024"/>
          </a:xfrm>
          <a:prstGeom prst="rect">
            <a:avLst/>
          </a:prstGeom>
        </p:spPr>
      </p:pic>
      <p:pic>
        <p:nvPicPr>
          <p:cNvPr id="24" name="Picture 23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873" y="2177325"/>
            <a:ext cx="939466" cy="431024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951082" y="936315"/>
            <a:ext cx="1678678" cy="1765004"/>
            <a:chOff x="2612779" y="965200"/>
            <a:chExt cx="3011242" cy="3166095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525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/>
          <p:cNvCxnSpPr/>
          <p:nvPr/>
        </p:nvCxnSpPr>
        <p:spPr>
          <a:xfrm>
            <a:off x="1246469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1020725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528063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 rot="16200000">
            <a:off x="-994278" y="1325156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 amplitude (</a:t>
            </a:r>
            <a:r>
              <a:rPr lang="en-US" dirty="0" err="1" smtClean="0"/>
              <a:t>s.d.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246469" y="677400"/>
            <a:ext cx="2363513" cy="236351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46469" y="27857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645021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068720" y="19989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10981" y="149920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089446" y="965805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609982" y="438167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04884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179140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686478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5404884" y="679630"/>
            <a:ext cx="2363513" cy="236351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404884" y="2906241"/>
            <a:ext cx="0" cy="26226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803436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16502" y="1977668"/>
            <a:ext cx="0" cy="62730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748131" y="1329070"/>
            <a:ext cx="0" cy="88250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47861" y="503518"/>
            <a:ext cx="0" cy="140303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768397" y="-40298"/>
            <a:ext cx="0" cy="1911643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5803436" y="5009743"/>
                <a:ext cx="1504706" cy="4744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𝑑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𝑟𝑒𝑠𝑝𝑜𝑛𝑠𝑒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𝑛𝑜𝑖𝑠𝑒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3436" y="5009743"/>
                <a:ext cx="1504706" cy="47442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2046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/>
          <p:cNvCxnSpPr/>
          <p:nvPr/>
        </p:nvCxnSpPr>
        <p:spPr>
          <a:xfrm>
            <a:off x="1246469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1020725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528063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 rot="16200000">
            <a:off x="-994278" y="1325156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 amplitude (</a:t>
            </a:r>
            <a:r>
              <a:rPr lang="en-US" dirty="0" err="1" smtClean="0"/>
              <a:t>s.d.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246469" y="677400"/>
            <a:ext cx="2363513" cy="236351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46469" y="27857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645021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068720" y="19989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10981" y="149920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089446" y="965805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609982" y="438167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04884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179140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686478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5404884" y="679630"/>
            <a:ext cx="2363513" cy="236351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404884" y="2906241"/>
            <a:ext cx="0" cy="26226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803436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16502" y="1977668"/>
            <a:ext cx="0" cy="62730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748131" y="1329070"/>
            <a:ext cx="0" cy="88250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47861" y="503518"/>
            <a:ext cx="0" cy="140303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768397" y="-40298"/>
            <a:ext cx="0" cy="1911643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5803436" y="5009743"/>
                <a:ext cx="1504706" cy="4744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𝑑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𝑟𝑒𝑠𝑝𝑜𝑛𝑠𝑒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𝑛𝑜𝑖𝑠𝑒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3436" y="5009743"/>
                <a:ext cx="1504706" cy="47442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36" y="3748900"/>
            <a:ext cx="43180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393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/>
          <p:cNvCxnSpPr/>
          <p:nvPr/>
        </p:nvCxnSpPr>
        <p:spPr>
          <a:xfrm>
            <a:off x="1246469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1020725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528063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 rot="16200000">
            <a:off x="-994278" y="1325156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 amplitude (</a:t>
            </a:r>
            <a:r>
              <a:rPr lang="en-US" dirty="0" err="1" smtClean="0"/>
              <a:t>s.d.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246469" y="677400"/>
            <a:ext cx="2363513" cy="236351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46469" y="27857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645021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068720" y="19989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10981" y="149920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089446" y="965805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609982" y="438167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04884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179140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686478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5404884" y="679630"/>
            <a:ext cx="2363513" cy="236351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404884" y="2906241"/>
            <a:ext cx="0" cy="26226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803436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16502" y="1977668"/>
            <a:ext cx="0" cy="62730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748131" y="1329070"/>
            <a:ext cx="0" cy="88250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47861" y="503518"/>
            <a:ext cx="0" cy="140303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768397" y="-40298"/>
            <a:ext cx="0" cy="1911643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5803436" y="5009743"/>
                <a:ext cx="1504706" cy="47442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𝑑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′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𝑟𝑒𝑠𝑝𝑜𝑛𝑠𝑒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𝑛𝑜𝑖𝑠𝑒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3436" y="5009743"/>
                <a:ext cx="1504706" cy="47442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36" y="3748900"/>
            <a:ext cx="4318000" cy="2895600"/>
          </a:xfrm>
          <a:prstGeom prst="rect">
            <a:avLst/>
          </a:prstGeom>
        </p:spPr>
      </p:pic>
      <p:cxnSp>
        <p:nvCxnSpPr>
          <p:cNvPr id="40" name="Straight Connector 39"/>
          <p:cNvCxnSpPr/>
          <p:nvPr/>
        </p:nvCxnSpPr>
        <p:spPr>
          <a:xfrm flipV="1">
            <a:off x="1418758" y="4690094"/>
            <a:ext cx="1845437" cy="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5828" y="5739351"/>
            <a:ext cx="1845437" cy="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4127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/>
          <p:cNvCxnSpPr/>
          <p:nvPr/>
        </p:nvCxnSpPr>
        <p:spPr>
          <a:xfrm>
            <a:off x="1246469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1020725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528063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 rot="16200000">
            <a:off x="-994278" y="1325156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 amplitude (</a:t>
            </a:r>
            <a:r>
              <a:rPr lang="en-US" dirty="0" err="1" smtClean="0"/>
              <a:t>s.d.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246469" y="677400"/>
            <a:ext cx="2363513" cy="236351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46469" y="27857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645021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068720" y="19989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10981" y="149920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089446" y="965805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609982" y="438167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04884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179140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686478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5404884" y="679630"/>
            <a:ext cx="2363513" cy="236351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404884" y="2906241"/>
            <a:ext cx="0" cy="26226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803436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16502" y="1977668"/>
            <a:ext cx="0" cy="62730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748131" y="1329070"/>
            <a:ext cx="0" cy="88250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47861" y="503518"/>
            <a:ext cx="0" cy="140303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768397" y="-40298"/>
            <a:ext cx="0" cy="1911643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36" y="3748900"/>
            <a:ext cx="4318000" cy="2895600"/>
          </a:xfrm>
          <a:prstGeom prst="rect">
            <a:avLst/>
          </a:prstGeom>
        </p:spPr>
      </p:pic>
      <p:cxnSp>
        <p:nvCxnSpPr>
          <p:cNvPr id="40" name="Straight Connector 39"/>
          <p:cNvCxnSpPr/>
          <p:nvPr/>
        </p:nvCxnSpPr>
        <p:spPr>
          <a:xfrm flipV="1">
            <a:off x="1418758" y="4690094"/>
            <a:ext cx="1845437" cy="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5828" y="5739351"/>
            <a:ext cx="1845437" cy="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835" y="3819722"/>
            <a:ext cx="43180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48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/>
          <p:cNvCxnSpPr/>
          <p:nvPr/>
        </p:nvCxnSpPr>
        <p:spPr>
          <a:xfrm>
            <a:off x="1246469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1020725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528063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 rot="16200000">
            <a:off x="-994278" y="1325156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 amplitude (</a:t>
            </a:r>
            <a:r>
              <a:rPr lang="en-US" dirty="0" err="1" smtClean="0"/>
              <a:t>s.d.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246469" y="677400"/>
            <a:ext cx="2363513" cy="236351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46469" y="27857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645021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068720" y="199893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10981" y="1499203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089446" y="965805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609982" y="438167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04884" y="3327991"/>
            <a:ext cx="27939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179140" y="462280"/>
            <a:ext cx="0" cy="25786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686478" y="3564234"/>
            <a:ext cx="3062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Stimulus strength (%)</a:t>
            </a:r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 flipV="1">
            <a:off x="5404884" y="679630"/>
            <a:ext cx="2363513" cy="236351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404884" y="2906241"/>
            <a:ext cx="0" cy="26226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803436" y="2427776"/>
            <a:ext cx="0" cy="478465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216502" y="1977668"/>
            <a:ext cx="0" cy="627309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748131" y="1329070"/>
            <a:ext cx="0" cy="88250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47861" y="503518"/>
            <a:ext cx="0" cy="1403037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7768397" y="-40298"/>
            <a:ext cx="0" cy="1911643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36" y="3748900"/>
            <a:ext cx="4318000" cy="2895600"/>
          </a:xfrm>
          <a:prstGeom prst="rect">
            <a:avLst/>
          </a:prstGeom>
        </p:spPr>
      </p:pic>
      <p:cxnSp>
        <p:nvCxnSpPr>
          <p:cNvPr id="40" name="Straight Connector 39"/>
          <p:cNvCxnSpPr/>
          <p:nvPr/>
        </p:nvCxnSpPr>
        <p:spPr>
          <a:xfrm flipV="1">
            <a:off x="1418758" y="4690094"/>
            <a:ext cx="1845437" cy="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5828" y="5739351"/>
            <a:ext cx="1845437" cy="2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835" y="3819722"/>
            <a:ext cx="4318000" cy="2895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540" y="4309281"/>
            <a:ext cx="2333781" cy="13079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8811" y="5688085"/>
            <a:ext cx="25781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381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224762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34316" y="92688"/>
            <a:ext cx="5709683" cy="669088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141921" y="92688"/>
            <a:ext cx="286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Additive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35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224762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41921" y="92688"/>
            <a:ext cx="286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Additive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688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141921" y="92688"/>
            <a:ext cx="286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Poisson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768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224762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434317" y="92688"/>
            <a:ext cx="5709683" cy="669088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434316" y="92688"/>
            <a:ext cx="5709683" cy="669088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141921" y="92688"/>
            <a:ext cx="286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Poisson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490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519377" y="680484"/>
            <a:ext cx="487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Perception </a:t>
            </a:r>
            <a:r>
              <a:rPr lang="en-US" smtClean="0"/>
              <a:t>is linked to </a:t>
            </a:r>
            <a:r>
              <a:rPr lang="en-US" i="1" smtClean="0"/>
              <a:t>population </a:t>
            </a:r>
            <a:r>
              <a:rPr lang="en-US" smtClean="0"/>
              <a:t>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697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224762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41921" y="92688"/>
            <a:ext cx="286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Poisson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67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66752" y="2913321"/>
            <a:ext cx="436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Is the underlying noise additive or Poisson?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75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87009" y="255181"/>
            <a:ext cx="436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Is the underlying noise additive or Poisson?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02150" y="793086"/>
            <a:ext cx="1860698" cy="490727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7142544" y="5292019"/>
            <a:ext cx="1464288" cy="833457"/>
            <a:chOff x="2078440" y="1862469"/>
            <a:chExt cx="676348" cy="38497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8089" y="1862469"/>
              <a:ext cx="497050" cy="38497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 rot="18900000">
              <a:off x="2078440" y="1961382"/>
              <a:ext cx="676348" cy="114154"/>
            </a:xfrm>
            <a:prstGeom prst="rect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074805" y="969616"/>
            <a:ext cx="1337937" cy="711641"/>
            <a:chOff x="2986245" y="1886817"/>
            <a:chExt cx="723772" cy="38497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38516" y="1886817"/>
              <a:ext cx="497050" cy="384970"/>
            </a:xfrm>
            <a:prstGeom prst="rect">
              <a:avLst/>
            </a:prstGeom>
          </p:spPr>
        </p:pic>
        <p:sp>
          <p:nvSpPr>
            <p:cNvPr id="16" name="Isosceles Triangle 1"/>
            <p:cNvSpPr/>
            <p:nvPr/>
          </p:nvSpPr>
          <p:spPr>
            <a:xfrm rot="13500000" flipH="1">
              <a:off x="3237371" y="1711299"/>
              <a:ext cx="221520" cy="723772"/>
            </a:xfrm>
            <a:prstGeom prst="triangle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6474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87009" y="255181"/>
            <a:ext cx="436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Is the underlying noise additive or Poisson?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873250" y="730251"/>
            <a:ext cx="5397500" cy="53975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902150" y="793086"/>
            <a:ext cx="1860698" cy="490727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7142544" y="5292019"/>
            <a:ext cx="1464288" cy="833457"/>
            <a:chOff x="2078440" y="1862469"/>
            <a:chExt cx="676348" cy="38497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68089" y="1862469"/>
              <a:ext cx="497050" cy="38497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 rot="18900000">
              <a:off x="2078440" y="1961382"/>
              <a:ext cx="676348" cy="114154"/>
            </a:xfrm>
            <a:prstGeom prst="rect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074805" y="969616"/>
            <a:ext cx="1337937" cy="711641"/>
            <a:chOff x="2986245" y="1886817"/>
            <a:chExt cx="723772" cy="38497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38516" y="1886817"/>
              <a:ext cx="497050" cy="384970"/>
            </a:xfrm>
            <a:prstGeom prst="rect">
              <a:avLst/>
            </a:prstGeom>
          </p:spPr>
        </p:pic>
        <p:sp>
          <p:nvSpPr>
            <p:cNvPr id="16" name="Isosceles Triangle 1"/>
            <p:cNvSpPr/>
            <p:nvPr/>
          </p:nvSpPr>
          <p:spPr>
            <a:xfrm rot="13500000" flipH="1">
              <a:off x="3237371" y="1711299"/>
              <a:ext cx="221520" cy="723772"/>
            </a:xfrm>
            <a:prstGeom prst="triangle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3303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87009" y="255181"/>
            <a:ext cx="4369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Is the underlying noise additive or Poisson?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873250" y="730251"/>
            <a:ext cx="5397500" cy="53975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7142544" y="5292019"/>
            <a:ext cx="1464288" cy="833457"/>
            <a:chOff x="2078440" y="1862469"/>
            <a:chExt cx="676348" cy="38497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68089" y="1862469"/>
              <a:ext cx="497050" cy="384970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 rot="18900000">
              <a:off x="2078440" y="1961382"/>
              <a:ext cx="676348" cy="114154"/>
            </a:xfrm>
            <a:prstGeom prst="rect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074805" y="969616"/>
            <a:ext cx="1337937" cy="711641"/>
            <a:chOff x="2986245" y="1886817"/>
            <a:chExt cx="723772" cy="38497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38516" y="1886817"/>
              <a:ext cx="497050" cy="384970"/>
            </a:xfrm>
            <a:prstGeom prst="rect">
              <a:avLst/>
            </a:prstGeom>
          </p:spPr>
        </p:pic>
        <p:sp>
          <p:nvSpPr>
            <p:cNvPr id="15" name="Isosceles Triangle 1"/>
            <p:cNvSpPr/>
            <p:nvPr/>
          </p:nvSpPr>
          <p:spPr>
            <a:xfrm rot="13500000" flipH="1">
              <a:off x="3237371" y="1711299"/>
              <a:ext cx="221520" cy="723772"/>
            </a:xfrm>
            <a:prstGeom prst="triangle">
              <a:avLst/>
            </a:prstGeom>
            <a:solidFill>
              <a:schemeClr val="tx1">
                <a:alpha val="16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3099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Shape: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Noise: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From a behavioral measure of visibility</a:t>
            </a:r>
          </a:p>
          <a:p>
            <a:pPr marL="342900" indent="-342900" algn="ctr">
              <a:buAutoNum type="arabicPeriod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342900" indent="-342900" algn="ctr">
              <a:buAutoNum type="arabicPeriod"/>
            </a:pP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511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Noise: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From a behavioral measure of visibility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95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algn="ctr"/>
            <a:r>
              <a:rPr lang="en-US" dirty="0" smtClean="0"/>
              <a:t>Evidence </a:t>
            </a:r>
            <a:r>
              <a:rPr lang="en-US" dirty="0"/>
              <a:t>for similar nonlinear (Naka-Rushton) response functions to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Noise: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From a behavioral measure of visibility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56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algn="ctr"/>
            <a:r>
              <a:rPr lang="en-US" dirty="0" smtClean="0"/>
              <a:t>Evidence </a:t>
            </a:r>
            <a:r>
              <a:rPr lang="en-US" dirty="0"/>
              <a:t>for similar nonlinear (Naka-Rushton) response functions to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/>
              <a:t>Noise: </a:t>
            </a:r>
            <a:r>
              <a:rPr lang="en-US" dirty="0" smtClean="0"/>
              <a:t>From a behavioral measure of visibility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580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algn="ctr"/>
            <a:r>
              <a:rPr lang="en-US" dirty="0" smtClean="0"/>
              <a:t>Evidence </a:t>
            </a:r>
            <a:r>
              <a:rPr lang="en-US" dirty="0"/>
              <a:t>for similar nonlinear (Naka-Rushton) response functions to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/>
              <a:t>Noise: </a:t>
            </a:r>
            <a:r>
              <a:rPr lang="en-US" dirty="0" smtClean="0"/>
              <a:t>From a behavioral measure of visibility</a:t>
            </a:r>
          </a:p>
          <a:p>
            <a:pPr marL="342900" indent="-342900" algn="ctr">
              <a:buFontTx/>
              <a:buAutoNum type="arabicPeriod" startAt="2"/>
            </a:pPr>
            <a:endParaRPr lang="en-US" dirty="0" smtClean="0"/>
          </a:p>
          <a:p>
            <a:pPr algn="ctr"/>
            <a:r>
              <a:rPr lang="en-US" dirty="0" smtClean="0"/>
              <a:t>Judgments </a:t>
            </a:r>
            <a:r>
              <a:rPr lang="en-US" dirty="0"/>
              <a:t>of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  <a:r>
              <a:rPr lang="en-US" dirty="0"/>
              <a:t> appear to be read out under additive noise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091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519377" y="680484"/>
            <a:ext cx="487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Perception </a:t>
            </a:r>
            <a:r>
              <a:rPr lang="en-US" smtClean="0"/>
              <a:t>is linked to </a:t>
            </a:r>
            <a:r>
              <a:rPr lang="en-US" i="1" smtClean="0"/>
              <a:t>population </a:t>
            </a:r>
            <a:r>
              <a:rPr lang="en-US" smtClean="0"/>
              <a:t>representations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268280" y="4304041"/>
            <a:ext cx="487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Model of </a:t>
            </a:r>
            <a:r>
              <a:rPr lang="en-US" i="1" smtClean="0"/>
              <a:t>population </a:t>
            </a:r>
            <a:r>
              <a:rPr lang="en-US" dirty="0" smtClean="0"/>
              <a:t>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416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>
                <a:solidFill>
                  <a:srgbClr val="FF0000"/>
                </a:solidFill>
              </a:rPr>
              <a:t>joint</a:t>
            </a:r>
            <a:r>
              <a:rPr lang="en-US" b="1" dirty="0" smtClean="0"/>
              <a:t>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 </a:t>
            </a:r>
            <a:r>
              <a:rPr lang="en-US" b="1" dirty="0" smtClean="0">
                <a:solidFill>
                  <a:srgbClr val="FF0000"/>
                </a:solidFill>
              </a:rPr>
              <a:t>constrained on fMRI and behavior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algn="ctr"/>
            <a:r>
              <a:rPr lang="en-US" dirty="0" smtClean="0"/>
              <a:t>Evidence </a:t>
            </a:r>
            <a:r>
              <a:rPr lang="en-US" dirty="0"/>
              <a:t>for similar nonlinear (Naka-Rushton) response functions to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/>
              <a:t>Noise: </a:t>
            </a:r>
            <a:r>
              <a:rPr lang="en-US" dirty="0" smtClean="0"/>
              <a:t>From a behavioral measure of visibility</a:t>
            </a:r>
          </a:p>
          <a:p>
            <a:pPr marL="342900" indent="-342900" algn="ctr">
              <a:buFontTx/>
              <a:buAutoNum type="arabicPeriod" startAt="2"/>
            </a:pPr>
            <a:endParaRPr lang="en-US" dirty="0" smtClean="0"/>
          </a:p>
          <a:p>
            <a:pPr algn="ctr"/>
            <a:r>
              <a:rPr lang="en-US" dirty="0" smtClean="0"/>
              <a:t>Judgments </a:t>
            </a:r>
            <a:r>
              <a:rPr lang="en-US" dirty="0"/>
              <a:t>of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  <a:r>
              <a:rPr lang="en-US" dirty="0"/>
              <a:t> appear to be read out under additive noise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533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>
                <a:solidFill>
                  <a:srgbClr val="FF0000"/>
                </a:solidFill>
              </a:rPr>
              <a:t>joint</a:t>
            </a:r>
            <a:r>
              <a:rPr lang="en-US" b="1" dirty="0" smtClean="0"/>
              <a:t>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 </a:t>
            </a:r>
            <a:r>
              <a:rPr lang="en-US" b="1" dirty="0" smtClean="0">
                <a:solidFill>
                  <a:srgbClr val="FF0000"/>
                </a:solidFill>
              </a:rPr>
              <a:t>constrained on fMRI and behavior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algn="ctr"/>
            <a:r>
              <a:rPr lang="en-US" dirty="0" smtClean="0"/>
              <a:t>Evidence </a:t>
            </a:r>
            <a:r>
              <a:rPr lang="en-US" dirty="0"/>
              <a:t>for similar nonlinear (Naka-Rushton) response functions to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/>
              <a:t>Noise: </a:t>
            </a:r>
            <a:r>
              <a:rPr lang="en-US" dirty="0" smtClean="0"/>
              <a:t>From a behavioral measure of visibility</a:t>
            </a:r>
          </a:p>
          <a:p>
            <a:pPr marL="342900" indent="-342900" algn="ctr">
              <a:buFontTx/>
              <a:buAutoNum type="arabicPeriod" startAt="2"/>
            </a:pPr>
            <a:endParaRPr lang="en-US" dirty="0" smtClean="0"/>
          </a:p>
          <a:p>
            <a:pPr algn="ctr"/>
            <a:r>
              <a:rPr lang="en-US" dirty="0" smtClean="0"/>
              <a:t>Judgments </a:t>
            </a:r>
            <a:r>
              <a:rPr lang="en-US" dirty="0"/>
              <a:t>of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  <a:r>
              <a:rPr lang="en-US" dirty="0"/>
              <a:t> appear to be read out under additive noise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756" y="11570"/>
            <a:ext cx="4725352" cy="4725352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2339163" y="2256546"/>
            <a:ext cx="5847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90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>
                <a:solidFill>
                  <a:srgbClr val="FF0000"/>
                </a:solidFill>
              </a:rPr>
              <a:t>joint</a:t>
            </a:r>
            <a:r>
              <a:rPr lang="en-US" b="1" dirty="0" smtClean="0"/>
              <a:t>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 </a:t>
            </a:r>
            <a:r>
              <a:rPr lang="en-US" b="1" dirty="0" smtClean="0">
                <a:solidFill>
                  <a:srgbClr val="FF0000"/>
                </a:solidFill>
              </a:rPr>
              <a:t>constrained on fMRI and behavior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algn="ctr"/>
            <a:r>
              <a:rPr lang="en-US" dirty="0" smtClean="0"/>
              <a:t>Evidence </a:t>
            </a:r>
            <a:r>
              <a:rPr lang="en-US" dirty="0"/>
              <a:t>for similar nonlinear (Naka-Rushton) response functions to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/>
              <a:t>Noise: </a:t>
            </a:r>
            <a:r>
              <a:rPr lang="en-US" dirty="0" smtClean="0"/>
              <a:t>From a behavioral measure of visibility</a:t>
            </a:r>
          </a:p>
          <a:p>
            <a:pPr marL="342900" indent="-342900" algn="ctr">
              <a:buFontTx/>
              <a:buAutoNum type="arabicPeriod" startAt="2"/>
            </a:pPr>
            <a:endParaRPr lang="en-US" dirty="0" smtClean="0"/>
          </a:p>
          <a:p>
            <a:pPr algn="ctr"/>
            <a:r>
              <a:rPr lang="en-US" dirty="0" smtClean="0"/>
              <a:t>Judgments </a:t>
            </a:r>
            <a:r>
              <a:rPr lang="en-US" dirty="0"/>
              <a:t>of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  <a:r>
              <a:rPr lang="en-US" dirty="0"/>
              <a:t> appear to be read out under additive noise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756" y="11570"/>
            <a:ext cx="4725352" cy="4725352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2339163" y="2256546"/>
            <a:ext cx="5847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6287385" y="2256546"/>
            <a:ext cx="59542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978" y="1589406"/>
            <a:ext cx="2192022" cy="146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701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421419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767476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468176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>
                <a:solidFill>
                  <a:srgbClr val="FF0000"/>
                </a:solidFill>
              </a:rPr>
              <a:t>joint</a:t>
            </a:r>
            <a:r>
              <a:rPr lang="en-US" b="1" dirty="0" smtClean="0"/>
              <a:t>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 </a:t>
            </a:r>
            <a:r>
              <a:rPr lang="en-US" b="1" dirty="0" smtClean="0">
                <a:solidFill>
                  <a:srgbClr val="FF0000"/>
                </a:solidFill>
              </a:rPr>
              <a:t>constrained on fMRI and behavior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241360" y="3598544"/>
            <a:ext cx="65735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algn="ctr"/>
            <a:r>
              <a:rPr lang="en-US" dirty="0" smtClean="0"/>
              <a:t>Evidence </a:t>
            </a:r>
            <a:r>
              <a:rPr lang="en-US" dirty="0"/>
              <a:t>for similar nonlinear (Naka-Rushton) response functions to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b="1" dirty="0" smtClean="0"/>
              <a:t>Noise: </a:t>
            </a:r>
            <a:r>
              <a:rPr lang="en-US" dirty="0" smtClean="0"/>
              <a:t>From a behavioral measure of visibility</a:t>
            </a:r>
          </a:p>
          <a:p>
            <a:pPr marL="342900" indent="-342900" algn="ctr">
              <a:buFontTx/>
              <a:buAutoNum type="arabicPeriod" startAt="2"/>
            </a:pPr>
            <a:endParaRPr lang="en-US" dirty="0" smtClean="0"/>
          </a:p>
          <a:p>
            <a:pPr algn="ctr"/>
            <a:r>
              <a:rPr lang="en-US" dirty="0" smtClean="0"/>
              <a:t>Judgments </a:t>
            </a:r>
            <a:r>
              <a:rPr lang="en-US" dirty="0"/>
              <a:t>of </a:t>
            </a:r>
            <a:r>
              <a:rPr lang="en-US" dirty="0">
                <a:solidFill>
                  <a:schemeClr val="accent6"/>
                </a:solidFill>
              </a:rPr>
              <a:t>contrast</a:t>
            </a:r>
            <a:r>
              <a:rPr lang="en-US" dirty="0"/>
              <a:t> and motion </a:t>
            </a:r>
            <a:r>
              <a:rPr lang="en-US" dirty="0">
                <a:solidFill>
                  <a:schemeClr val="accent4"/>
                </a:solidFill>
              </a:rPr>
              <a:t>coherence</a:t>
            </a:r>
            <a:r>
              <a:rPr lang="en-US" dirty="0"/>
              <a:t> appear to be read out under additive noise</a:t>
            </a:r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  <a:p>
            <a:pPr marL="342900" indent="-342900" algn="ctr">
              <a:buAutoNum type="arabicPeriod" startAt="2"/>
            </a:pPr>
            <a:endParaRPr lang="en-US" dirty="0" smtClean="0"/>
          </a:p>
          <a:p>
            <a:pPr marL="342900" indent="-342900" algn="ctr">
              <a:buAutoNum type="arabicPeriod" startAt="2"/>
            </a:pP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756" y="11570"/>
            <a:ext cx="4725352" cy="4725352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2339163" y="2256546"/>
            <a:ext cx="5847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6287385" y="2256546"/>
            <a:ext cx="59542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978" y="1589406"/>
            <a:ext cx="2192022" cy="1469944"/>
          </a:xfrm>
          <a:prstGeom prst="rect">
            <a:avLst/>
          </a:prstGeom>
        </p:spPr>
      </p:pic>
      <p:pic>
        <p:nvPicPr>
          <p:cNvPr id="36" name="Picture 35" descr="neuron-black-and-whit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2199" y="2473194"/>
            <a:ext cx="939466" cy="431024"/>
          </a:xfrm>
          <a:prstGeom prst="rect">
            <a:avLst/>
          </a:prstGeom>
        </p:spPr>
      </p:pic>
      <p:pic>
        <p:nvPicPr>
          <p:cNvPr id="37" name="Picture 36" descr="neuron-black-and-whit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664" y="2179508"/>
            <a:ext cx="939466" cy="431024"/>
          </a:xfrm>
          <a:prstGeom prst="rect">
            <a:avLst/>
          </a:prstGeom>
        </p:spPr>
      </p:pic>
      <p:pic>
        <p:nvPicPr>
          <p:cNvPr id="38" name="Picture 37" descr="neuron-black-and-whit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985" y="2202619"/>
            <a:ext cx="939466" cy="431024"/>
          </a:xfrm>
          <a:prstGeom prst="rect">
            <a:avLst/>
          </a:prstGeom>
        </p:spPr>
      </p:pic>
      <p:pic>
        <p:nvPicPr>
          <p:cNvPr id="39" name="Picture 38" descr="neuron-black-and-whit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839" y="1813651"/>
            <a:ext cx="939466" cy="431024"/>
          </a:xfrm>
          <a:prstGeom prst="rect">
            <a:avLst/>
          </a:prstGeom>
        </p:spPr>
      </p:pic>
      <p:pic>
        <p:nvPicPr>
          <p:cNvPr id="40" name="Picture 39" descr="neuron-black-and-whit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679" y="1626651"/>
            <a:ext cx="939466" cy="431024"/>
          </a:xfrm>
          <a:prstGeom prst="rect">
            <a:avLst/>
          </a:prstGeom>
        </p:spPr>
      </p:pic>
      <p:pic>
        <p:nvPicPr>
          <p:cNvPr id="41" name="Picture 40" descr="neuron-black-and-whit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543" y="2603183"/>
            <a:ext cx="939466" cy="43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588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32" y="3566912"/>
            <a:ext cx="3372652" cy="224843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56232" y="518058"/>
            <a:ext cx="25444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Thanks! </a:t>
            </a:r>
            <a:endParaRPr lang="en-US"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508232" y="5948471"/>
            <a:ext cx="260560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Justin Gardner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352288" y="3064455"/>
            <a:ext cx="3897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Another person involved in this project: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368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519377" y="680484"/>
            <a:ext cx="487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Perception </a:t>
            </a:r>
            <a:r>
              <a:rPr lang="en-US" smtClean="0"/>
              <a:t>is linked to </a:t>
            </a:r>
            <a:r>
              <a:rPr lang="en-US" i="1" smtClean="0"/>
              <a:t>population </a:t>
            </a:r>
            <a:r>
              <a:rPr lang="en-US" smtClean="0"/>
              <a:t>representations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268280" y="4304041"/>
            <a:ext cx="4877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Model of </a:t>
            </a:r>
            <a:r>
              <a:rPr lang="en-US" i="1" dirty="0" smtClean="0"/>
              <a:t>population </a:t>
            </a:r>
            <a:r>
              <a:rPr lang="en-US" dirty="0" smtClean="0"/>
              <a:t>representations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Directly linked to behavior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91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3048000" y="0"/>
            <a:ext cx="12192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04800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4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519377" y="680484"/>
            <a:ext cx="487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Perception </a:t>
            </a:r>
            <a:r>
              <a:rPr lang="en-US" smtClean="0"/>
              <a:t>is linked to </a:t>
            </a:r>
            <a:r>
              <a:rPr lang="en-US" i="1" smtClean="0"/>
              <a:t>population </a:t>
            </a:r>
            <a:r>
              <a:rPr lang="en-US" smtClean="0"/>
              <a:t>representations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268280" y="4304041"/>
            <a:ext cx="4877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Model of </a:t>
            </a:r>
            <a:r>
              <a:rPr lang="en-US" i="1" dirty="0" smtClean="0"/>
              <a:t>population </a:t>
            </a:r>
            <a:r>
              <a:rPr lang="en-US" dirty="0" smtClean="0"/>
              <a:t>representations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Directly linked to behavior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756" y="1000399"/>
            <a:ext cx="4725352" cy="4725352"/>
          </a:xfrm>
          <a:prstGeom prst="rect">
            <a:avLst/>
          </a:prstGeom>
        </p:spPr>
      </p:pic>
      <p:cxnSp>
        <p:nvCxnSpPr>
          <p:cNvPr id="33" name="Straight Arrow Connector 32"/>
          <p:cNvCxnSpPr/>
          <p:nvPr/>
        </p:nvCxnSpPr>
        <p:spPr>
          <a:xfrm flipH="1">
            <a:off x="2339163" y="3245375"/>
            <a:ext cx="5847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68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519377" y="680484"/>
            <a:ext cx="487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Perception </a:t>
            </a:r>
            <a:r>
              <a:rPr lang="en-US" smtClean="0"/>
              <a:t>is linked to </a:t>
            </a:r>
            <a:r>
              <a:rPr lang="en-US" i="1" smtClean="0"/>
              <a:t>population </a:t>
            </a:r>
            <a:r>
              <a:rPr lang="en-US" smtClean="0"/>
              <a:t>representations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268280" y="4304041"/>
            <a:ext cx="4877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Model of </a:t>
            </a:r>
            <a:r>
              <a:rPr lang="en-US" i="1" dirty="0" smtClean="0"/>
              <a:t>population </a:t>
            </a:r>
            <a:r>
              <a:rPr lang="en-US" dirty="0" smtClean="0"/>
              <a:t>representations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Directly linked to behavior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756" y="1000399"/>
            <a:ext cx="4725352" cy="4725352"/>
          </a:xfrm>
          <a:prstGeom prst="rect">
            <a:avLst/>
          </a:prstGeom>
        </p:spPr>
      </p:pic>
      <p:cxnSp>
        <p:nvCxnSpPr>
          <p:cNvPr id="33" name="Straight Arrow Connector 32"/>
          <p:cNvCxnSpPr/>
          <p:nvPr/>
        </p:nvCxnSpPr>
        <p:spPr>
          <a:xfrm flipH="1">
            <a:off x="2339163" y="3245375"/>
            <a:ext cx="58479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287385" y="3245375"/>
            <a:ext cx="59542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978" y="2578235"/>
            <a:ext cx="2192022" cy="146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67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283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0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60223" y="5225905"/>
            <a:ext cx="3631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coherence?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1543272" y="5736266"/>
            <a:ext cx="20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Rees and Koch 2000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40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60223" y="5225905"/>
            <a:ext cx="3631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coherence?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1543272" y="5736266"/>
            <a:ext cx="20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Rees and Koch 2000</a:t>
            </a:r>
            <a:endParaRPr lang="en-US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0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60223" y="5225905"/>
            <a:ext cx="3631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coherence?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1543272" y="5736266"/>
            <a:ext cx="20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Rees and Koch 2000</a:t>
            </a:r>
            <a:endParaRPr lang="en-US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135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954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 smtClean="0"/>
              <a:t>Shape: </a:t>
            </a:r>
            <a:r>
              <a:rPr lang="en-US" dirty="0" smtClean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18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b="1" dirty="0" smtClean="0"/>
              <a:t>Noise: </a:t>
            </a:r>
            <a:r>
              <a:rPr lang="en-US" dirty="0" smtClean="0"/>
              <a:t>From a behavioral measure of visibility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95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co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250950"/>
            <a:ext cx="55245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62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b="1" dirty="0"/>
              <a:t>Shape: </a:t>
            </a:r>
            <a:r>
              <a:rPr lang="en-US" dirty="0"/>
              <a:t>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Noise: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From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06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62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304999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713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849351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777141" y="3150638"/>
            <a:ext cx="544352" cy="5443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416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849351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777141" y="3150638"/>
            <a:ext cx="544352" cy="5443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273749" y="531628"/>
            <a:ext cx="3551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Luminance changes = bad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913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849351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777141" y="3150638"/>
            <a:ext cx="544352" cy="5443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44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849351" y="3167133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900000">
            <a:off x="3684852" y="3134142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2880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849351" y="3167133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5983987">
            <a:off x="3684852" y="3134142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1343135">
            <a:off x="5049090" y="4754641"/>
            <a:ext cx="544352" cy="1204172"/>
            <a:chOff x="3760647" y="3167133"/>
            <a:chExt cx="544352" cy="1204172"/>
          </a:xfrm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2409733">
            <a:off x="4425853" y="1653488"/>
            <a:ext cx="544352" cy="1204172"/>
            <a:chOff x="3760647" y="3167133"/>
            <a:chExt cx="544352" cy="1204172"/>
          </a:xfrm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4380594">
            <a:off x="2303286" y="1985270"/>
            <a:ext cx="544352" cy="1204172"/>
            <a:chOff x="3760647" y="3167133"/>
            <a:chExt cx="544352" cy="1204172"/>
          </a:xfrm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9398497">
            <a:off x="6740239" y="2421913"/>
            <a:ext cx="544352" cy="1204172"/>
            <a:chOff x="3760647" y="3167133"/>
            <a:chExt cx="544352" cy="1204172"/>
          </a:xfrm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21265294">
            <a:off x="2318229" y="5018568"/>
            <a:ext cx="544352" cy="1204172"/>
            <a:chOff x="3760647" y="3167133"/>
            <a:chExt cx="544352" cy="1204172"/>
          </a:xfrm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4041235">
            <a:off x="1082712" y="723783"/>
            <a:ext cx="544352" cy="1204172"/>
            <a:chOff x="3760647" y="3167133"/>
            <a:chExt cx="544352" cy="1204172"/>
          </a:xfrm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20140212">
            <a:off x="6336449" y="738460"/>
            <a:ext cx="544352" cy="1204172"/>
            <a:chOff x="3760647" y="3167133"/>
            <a:chExt cx="544352" cy="1204172"/>
          </a:xfrm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9331414">
            <a:off x="7577706" y="5350890"/>
            <a:ext cx="544352" cy="1204172"/>
            <a:chOff x="3760647" y="3167133"/>
            <a:chExt cx="544352" cy="1204172"/>
          </a:xfrm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2545985">
            <a:off x="3562256" y="4926081"/>
            <a:ext cx="890648" cy="890648"/>
            <a:chOff x="4849351" y="2820837"/>
            <a:chExt cx="890648" cy="890648"/>
          </a:xfrm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0800000">
            <a:off x="1328298" y="3872475"/>
            <a:ext cx="890648" cy="890648"/>
            <a:chOff x="4849351" y="2820837"/>
            <a:chExt cx="890648" cy="890648"/>
          </a:xfrm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8872753">
            <a:off x="2793998" y="673853"/>
            <a:ext cx="890648" cy="890648"/>
            <a:chOff x="4849351" y="2820837"/>
            <a:chExt cx="890648" cy="890648"/>
          </a:xfrm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5400000">
            <a:off x="5073306" y="673853"/>
            <a:ext cx="890648" cy="890648"/>
            <a:chOff x="4849351" y="2820837"/>
            <a:chExt cx="890648" cy="890648"/>
          </a:xfrm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4214751">
            <a:off x="6626403" y="4343538"/>
            <a:ext cx="890648" cy="890648"/>
            <a:chOff x="4849351" y="2820837"/>
            <a:chExt cx="890648" cy="890648"/>
          </a:xfrm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0423885">
            <a:off x="7700838" y="1490016"/>
            <a:ext cx="890648" cy="890648"/>
            <a:chOff x="4849351" y="2820837"/>
            <a:chExt cx="890648" cy="890648"/>
          </a:xfrm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737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13500000">
            <a:off x="4849351" y="3167133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5400000">
            <a:off x="3684852" y="3134142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5049090" y="4754641"/>
            <a:ext cx="544352" cy="1204172"/>
            <a:chOff x="3760647" y="3167133"/>
            <a:chExt cx="544352" cy="1204172"/>
          </a:xfrm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5400000">
            <a:off x="4425853" y="1653488"/>
            <a:ext cx="544352" cy="1204172"/>
            <a:chOff x="3760647" y="3167133"/>
            <a:chExt cx="544352" cy="1204172"/>
          </a:xfrm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2303286" y="1985270"/>
            <a:ext cx="544352" cy="1204172"/>
            <a:chOff x="3760647" y="3167133"/>
            <a:chExt cx="544352" cy="1204172"/>
          </a:xfrm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5400000">
            <a:off x="6740239" y="2421913"/>
            <a:ext cx="544352" cy="1204172"/>
            <a:chOff x="3760647" y="3167133"/>
            <a:chExt cx="544352" cy="1204172"/>
          </a:xfrm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5400000">
            <a:off x="2318229" y="5018568"/>
            <a:ext cx="544352" cy="1204172"/>
            <a:chOff x="3760647" y="3167133"/>
            <a:chExt cx="544352" cy="1204172"/>
          </a:xfrm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5400000">
            <a:off x="1082712" y="723783"/>
            <a:ext cx="544352" cy="1204172"/>
            <a:chOff x="3760647" y="3167133"/>
            <a:chExt cx="544352" cy="1204172"/>
          </a:xfrm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5400000">
            <a:off x="6336449" y="738460"/>
            <a:ext cx="544352" cy="1204172"/>
            <a:chOff x="3760647" y="3167133"/>
            <a:chExt cx="544352" cy="1204172"/>
          </a:xfrm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5400000">
            <a:off x="7577706" y="5350890"/>
            <a:ext cx="544352" cy="1204172"/>
            <a:chOff x="3760647" y="3167133"/>
            <a:chExt cx="544352" cy="1204172"/>
          </a:xfrm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3500000">
            <a:off x="3562256" y="4926081"/>
            <a:ext cx="890648" cy="890648"/>
            <a:chOff x="4849351" y="2820837"/>
            <a:chExt cx="890648" cy="890648"/>
          </a:xfrm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3500000">
            <a:off x="1328298" y="3872475"/>
            <a:ext cx="890648" cy="890648"/>
            <a:chOff x="4849351" y="2820837"/>
            <a:chExt cx="890648" cy="890648"/>
          </a:xfrm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3500000">
            <a:off x="2793998" y="673853"/>
            <a:ext cx="890648" cy="890648"/>
            <a:chOff x="4849351" y="2820837"/>
            <a:chExt cx="890648" cy="890648"/>
          </a:xfrm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13500000">
            <a:off x="5073306" y="673853"/>
            <a:ext cx="890648" cy="890648"/>
            <a:chOff x="4849351" y="2820837"/>
            <a:chExt cx="890648" cy="890648"/>
          </a:xfrm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13500000">
            <a:off x="6626403" y="4343538"/>
            <a:ext cx="890648" cy="890648"/>
            <a:chOff x="4849351" y="2820837"/>
            <a:chExt cx="890648" cy="890648"/>
          </a:xfrm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3500000">
            <a:off x="7700838" y="1490016"/>
            <a:ext cx="890648" cy="890648"/>
            <a:chOff x="4849351" y="2820837"/>
            <a:chExt cx="890648" cy="890648"/>
          </a:xfrm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4981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MRIMethod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738" y="21265"/>
            <a:ext cx="14786593" cy="742630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05842" y="167115"/>
            <a:ext cx="4066701" cy="5180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040587" y="167115"/>
            <a:ext cx="5062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Cortical measurements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9475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250950"/>
            <a:ext cx="5524500" cy="43561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45167" y="79583"/>
            <a:ext cx="3965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Contrast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1244600"/>
            <a:ext cx="55245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55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MRIMethod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738" y="21265"/>
            <a:ext cx="14786593" cy="74263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1534" y="4287322"/>
            <a:ext cx="553709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11 observers, asynchronous task at fixation</a:t>
            </a:r>
          </a:p>
          <a:p>
            <a:endParaRPr lang="en-US" sz="2400" dirty="0"/>
          </a:p>
          <a:p>
            <a:r>
              <a:rPr lang="en-US" sz="2400" dirty="0" smtClean="0"/>
              <a:t>800+ trials (20 per experimental condition)</a:t>
            </a:r>
          </a:p>
          <a:p>
            <a:endParaRPr lang="en-US" sz="2400" dirty="0"/>
          </a:p>
          <a:p>
            <a:r>
              <a:rPr lang="en-US" sz="2400" dirty="0" smtClean="0"/>
              <a:t>1 </a:t>
            </a:r>
            <a:r>
              <a:rPr lang="en-US" sz="2400" dirty="0" err="1" smtClean="0"/>
              <a:t>hr</a:t>
            </a:r>
            <a:r>
              <a:rPr lang="en-US" sz="2400" dirty="0" smtClean="0"/>
              <a:t> </a:t>
            </a:r>
            <a:r>
              <a:rPr lang="en-US" sz="2400" dirty="0" err="1" smtClean="0"/>
              <a:t>retinotopy</a:t>
            </a:r>
            <a:endParaRPr lang="en-US" sz="2400" dirty="0"/>
          </a:p>
          <a:p>
            <a:r>
              <a:rPr lang="en-US" sz="2400" dirty="0" smtClean="0"/>
              <a:t>4 x 2 </a:t>
            </a:r>
            <a:r>
              <a:rPr lang="en-US" sz="2400" dirty="0" err="1" smtClean="0"/>
              <a:t>hr</a:t>
            </a:r>
            <a:r>
              <a:rPr lang="en-US" sz="2400" dirty="0" smtClean="0"/>
              <a:t> scanning sessions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305842" y="167115"/>
            <a:ext cx="4066701" cy="5180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40587" y="167115"/>
            <a:ext cx="5062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mtClean="0"/>
              <a:t>Cortical measurements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0054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402" y="0"/>
            <a:ext cx="5459598" cy="4122106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3338231"/>
            <a:ext cx="5014252" cy="33053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18768" y="229170"/>
            <a:ext cx="24034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Area </a:t>
            </a:r>
            <a:r>
              <a:rPr lang="en-US" sz="5400" dirty="0" smtClean="0">
                <a:solidFill>
                  <a:schemeClr val="accent6"/>
                </a:solidFill>
              </a:rPr>
              <a:t>V1</a:t>
            </a:r>
            <a:endParaRPr lang="en-US" sz="5400" dirty="0">
              <a:solidFill>
                <a:schemeClr val="accent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55981" y="5720229"/>
            <a:ext cx="2589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Area </a:t>
            </a:r>
            <a:r>
              <a:rPr lang="en-US" sz="5400" dirty="0" smtClean="0">
                <a:solidFill>
                  <a:schemeClr val="accent4"/>
                </a:solidFill>
              </a:rPr>
              <a:t>MT</a:t>
            </a:r>
            <a:endParaRPr lang="en-US" sz="54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091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5431251"/>
            <a:ext cx="1839095" cy="121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71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5431251"/>
            <a:ext cx="1839095" cy="12123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824" y="2293922"/>
            <a:ext cx="77023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Within-subject analysis: display average across subjects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87112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5431251"/>
            <a:ext cx="1839095" cy="12123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824" y="2293922"/>
            <a:ext cx="77023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Within-subject analysis: display average across subjects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err="1" smtClean="0"/>
              <a:t>Timecourses</a:t>
            </a:r>
            <a:r>
              <a:rPr lang="en-US" sz="2400" dirty="0" smtClean="0"/>
              <a:t> were averaged within ROIs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4149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5431251"/>
            <a:ext cx="1839095" cy="12123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824" y="2293922"/>
            <a:ext cx="77023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Within-subject analysis: display average across subjects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err="1"/>
              <a:t>Timecourses</a:t>
            </a:r>
            <a:r>
              <a:rPr lang="en-US" sz="2400" dirty="0"/>
              <a:t> were averaged within ROIs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Deconvolution (GLM/finite impulse response) used to obtain separated per-condition measurements</a:t>
            </a:r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61185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0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6" name="Picture 15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89750" y="1307804"/>
            <a:ext cx="3452641" cy="15736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047397" y="2913323"/>
            <a:ext cx="759059" cy="4017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82388" y="673242"/>
            <a:ext cx="1379037" cy="9216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684530" y="386162"/>
            <a:ext cx="1379037" cy="9216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6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6" name="Picture 15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89750" y="1307804"/>
            <a:ext cx="3452641" cy="15736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047397" y="2913323"/>
            <a:ext cx="759059" cy="4017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82388" y="673242"/>
            <a:ext cx="1379037" cy="9216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578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6" name="Picture 15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9404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250950"/>
            <a:ext cx="5524500" cy="4356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5167" y="79583"/>
            <a:ext cx="3965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smtClean="0"/>
              <a:t>Coherence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76199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236103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466935"/>
            <a:ext cx="4318000" cy="3251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6" name="Picture 15" descr="V1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13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406225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466935"/>
            <a:ext cx="4318000" cy="3251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30" y="3536177"/>
            <a:ext cx="4318000" cy="3251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82407" y="3406225"/>
            <a:ext cx="2118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Stimulus length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5" name="Picture 14" descr="V1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731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010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6"/>
            <a:ext cx="5192234" cy="66412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67878"/>
            <a:ext cx="2647507" cy="43517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7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6"/>
            <a:ext cx="5192234" cy="66412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0484" y="67878"/>
            <a:ext cx="1967023" cy="43517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12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6"/>
            <a:ext cx="5192234" cy="66412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19963" y="67878"/>
            <a:ext cx="1527544" cy="43517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6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6"/>
            <a:ext cx="5192234" cy="66412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470" y="1169808"/>
            <a:ext cx="43180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283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6"/>
            <a:ext cx="5192234" cy="66412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425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6"/>
            <a:ext cx="5192234" cy="62265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05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7"/>
            <a:ext cx="5192234" cy="589698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331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29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7"/>
            <a:ext cx="5192234" cy="485499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59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6"/>
            <a:ext cx="5192234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26" y="1548165"/>
            <a:ext cx="43180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579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98651" y="142306"/>
            <a:ext cx="5192234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714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06455" y="142306"/>
            <a:ext cx="3884429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121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018567" y="142306"/>
            <a:ext cx="2672317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371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68902" y="142306"/>
            <a:ext cx="1321982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97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90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3" y="0"/>
            <a:ext cx="43180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60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406225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3" y="0"/>
            <a:ext cx="4318000" cy="3251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551276"/>
            <a:ext cx="43180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899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36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406225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407" y="3406225"/>
            <a:ext cx="2118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Stimulus length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3" y="0"/>
            <a:ext cx="4318000" cy="3251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551276"/>
            <a:ext cx="4318000" cy="3251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86" y="3551276"/>
            <a:ext cx="43180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1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81" y="5414540"/>
            <a:ext cx="1885537" cy="12429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905" y="0"/>
            <a:ext cx="7886095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785190" y="206101"/>
            <a:ext cx="5192234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92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81" y="5414540"/>
            <a:ext cx="1885537" cy="12429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905" y="0"/>
            <a:ext cx="7886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313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67023" y="2764465"/>
            <a:ext cx="52950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Neural response model for cortical measurements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43416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94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17758" y="0"/>
            <a:ext cx="2385238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132520" y="1800891"/>
            <a:ext cx="2385238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33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1701208" y="-1216097"/>
            <a:ext cx="12854763" cy="14448973"/>
            <a:chOff x="3248247" y="-1392865"/>
            <a:chExt cx="6858000" cy="770850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8247" y="-1392865"/>
              <a:ext cx="6858000" cy="685800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6517758" y="0"/>
              <a:ext cx="2385238" cy="451475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132520" y="1800891"/>
              <a:ext cx="2385238" cy="451475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0122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17758" y="0"/>
            <a:ext cx="2385238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132520" y="1800891"/>
            <a:ext cx="2385238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99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17758" y="0"/>
            <a:ext cx="2385238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262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87878" y="0"/>
            <a:ext cx="2215117" cy="451475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25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903224" y="2408275"/>
            <a:ext cx="3757217" cy="1041991"/>
            <a:chOff x="1903224" y="2408275"/>
            <a:chExt cx="3757217" cy="1041991"/>
          </a:xfrm>
        </p:grpSpPr>
        <p:sp>
          <p:nvSpPr>
            <p:cNvPr id="4" name="Oval 3"/>
            <p:cNvSpPr/>
            <p:nvPr/>
          </p:nvSpPr>
          <p:spPr>
            <a:xfrm>
              <a:off x="1903224" y="2408275"/>
              <a:ext cx="1041991" cy="10419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>
              <a:stCxn id="4" idx="0"/>
            </p:cNvCxnSpPr>
            <p:nvPr/>
          </p:nvCxnSpPr>
          <p:spPr>
            <a:xfrm>
              <a:off x="2424220" y="2408275"/>
              <a:ext cx="3221665" cy="9516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4" idx="4"/>
            </p:cNvCxnSpPr>
            <p:nvPr/>
          </p:nvCxnSpPr>
          <p:spPr>
            <a:xfrm flipV="1">
              <a:off x="2424220" y="3359889"/>
              <a:ext cx="3236221" cy="9037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1330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97972" y="2296633"/>
            <a:ext cx="255181" cy="53162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219508" y="822253"/>
            <a:ext cx="1637414" cy="28353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71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555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588919" y="3774557"/>
                <a:ext cx="2011128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𝑠𝑙𝑜𝑝𝑒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𝑠</m:t>
                      </m:r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8919" y="3774557"/>
                <a:ext cx="2011128" cy="298415"/>
              </a:xfrm>
              <a:prstGeom prst="rect">
                <a:avLst/>
              </a:prstGeom>
              <a:blipFill rotWithShape="0">
                <a:blip r:embed="rId4"/>
                <a:stretch>
                  <a:fillRect l="-2121" r="-606" b="-26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Connector 8"/>
          <p:cNvCxnSpPr/>
          <p:nvPr/>
        </p:nvCxnSpPr>
        <p:spPr>
          <a:xfrm flipV="1">
            <a:off x="7206761" y="3440749"/>
            <a:ext cx="1299825" cy="744279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056475" y="4257162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072551" y="4329297"/>
            <a:ext cx="173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Feature strength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596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4588919" y="3774557"/>
                <a:ext cx="2011128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𝑠𝑙𝑜𝑝𝑒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𝑠</m:t>
                      </m:r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8919" y="3774557"/>
                <a:ext cx="2011128" cy="298415"/>
              </a:xfrm>
              <a:prstGeom prst="rect">
                <a:avLst/>
              </a:prstGeom>
              <a:blipFill rotWithShape="0">
                <a:blip r:embed="rId4"/>
                <a:stretch>
                  <a:fillRect l="-2121" r="-606" b="-26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588919" y="4352100"/>
                <a:ext cx="2318006" cy="64254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𝛼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𝑞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𝑞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50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𝑞</m:t>
                              </m:r>
                            </m:sup>
                          </m:sSubSup>
                        </m:den>
                      </m:f>
                      <m:r>
                        <a:rPr lang="en-US" b="0" i="0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8919" y="4352100"/>
                <a:ext cx="2318006" cy="642548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Connector 9"/>
          <p:cNvCxnSpPr/>
          <p:nvPr/>
        </p:nvCxnSpPr>
        <p:spPr>
          <a:xfrm flipV="1">
            <a:off x="7206761" y="3440749"/>
            <a:ext cx="1299825" cy="744279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056475" y="4257162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072551" y="4329297"/>
            <a:ext cx="173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Feature strength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6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588919" y="3774557"/>
                <a:ext cx="2011128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𝑠𝑙𝑜𝑝𝑒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𝑠</m:t>
                      </m:r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8919" y="3774557"/>
                <a:ext cx="2011128" cy="298415"/>
              </a:xfrm>
              <a:prstGeom prst="rect">
                <a:avLst/>
              </a:prstGeom>
              <a:blipFill rotWithShape="0">
                <a:blip r:embed="rId4"/>
                <a:stretch>
                  <a:fillRect l="-2121" r="-606" b="-26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588919" y="4352100"/>
                <a:ext cx="2318006" cy="64254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𝑅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solidFill>
                            <a:srgbClr val="FF0000"/>
                          </a:solidFill>
                          <a:latin typeface="Cambria Math" charset="0"/>
                        </a:rPr>
                        <m:t>𝛼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𝑝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𝑞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𝑞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</a:rPr>
                                <m:t>50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𝑞</m:t>
                              </m:r>
                            </m:sup>
                          </m:sSubSup>
                        </m:den>
                      </m:f>
                      <m:r>
                        <a:rPr lang="en-US" b="0" i="0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8919" y="4352100"/>
                <a:ext cx="2318006" cy="642548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1186" y="4316230"/>
            <a:ext cx="1295400" cy="1003300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 flipV="1">
            <a:off x="7206761" y="3440749"/>
            <a:ext cx="1299825" cy="744279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056475" y="5432467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072551" y="5504602"/>
            <a:ext cx="173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Feature strength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052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6944" y="2647508"/>
            <a:ext cx="5959549" cy="59595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045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6944" y="2647508"/>
            <a:ext cx="5959549" cy="59595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124893" y="5228416"/>
                <a:ext cx="2236510" cy="56034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</a:rPr>
                                    <m:t>𝜏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−1</m:t>
                          </m:r>
                        </m:sup>
                      </m:sSup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𝜖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charset="0"/>
                                </a:rPr>
                                <m:t>𝑡</m:t>
                              </m:r>
                            </m:num>
                            <m:den>
                              <m:r>
                                <a:rPr lang="en-US" b="0" i="1" smtClean="0">
                                  <a:solidFill>
                                    <a:schemeClr val="accent2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charset="0"/>
                                </a:rPr>
                                <m:t>𝜏</m:t>
                              </m:r>
                            </m:den>
                          </m:f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∗</m:t>
                      </m:r>
                      <m:r>
                        <a:rPr lang="en-US" b="0" i="1" smtClean="0">
                          <a:latin typeface="Cambria Math" charset="0"/>
                        </a:rPr>
                        <m:t>𝜏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accent2">
                                  <a:lumMod val="60000"/>
                                  <a:lumOff val="40000"/>
                                </a:schemeClr>
                              </a:solidFill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−1</m:t>
                          </m:r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!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4893" y="5228416"/>
                <a:ext cx="2236510" cy="560346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1567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6944" y="2647508"/>
            <a:ext cx="5959549" cy="59595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614531" y="5162584"/>
                <a:ext cx="1180214" cy="6051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𝑡𝑟𝑖𝑎𝑙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𝑙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500</m:t>
                                  </m:r>
                                </m:sub>
                              </m:sSub>
                            </m:den>
                          </m:f>
                        </m:e>
                        <m:sup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−</m:t>
                          </m:r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𝜅</m:t>
                          </m:r>
                        </m:sup>
                      </m:sSup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4531" y="5162584"/>
                <a:ext cx="1180214" cy="605102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4471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6944" y="2647508"/>
            <a:ext cx="5959549" cy="59595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946" y="1159834"/>
            <a:ext cx="8610601" cy="86106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25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8313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903224" y="2408275"/>
            <a:ext cx="3757217" cy="1041991"/>
            <a:chOff x="1903224" y="2408275"/>
            <a:chExt cx="3757217" cy="1041991"/>
          </a:xfrm>
        </p:grpSpPr>
        <p:sp>
          <p:nvSpPr>
            <p:cNvPr id="17" name="Oval 16"/>
            <p:cNvSpPr/>
            <p:nvPr/>
          </p:nvSpPr>
          <p:spPr>
            <a:xfrm>
              <a:off x="1903224" y="2408275"/>
              <a:ext cx="1041991" cy="10419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>
              <a:stCxn id="18" idx="0"/>
            </p:cNvCxnSpPr>
            <p:nvPr/>
          </p:nvCxnSpPr>
          <p:spPr>
            <a:xfrm>
              <a:off x="2424220" y="2408275"/>
              <a:ext cx="3221665" cy="9516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stCxn id="18" idx="4"/>
            </p:cNvCxnSpPr>
            <p:nvPr/>
          </p:nvCxnSpPr>
          <p:spPr>
            <a:xfrm flipV="1">
              <a:off x="2424220" y="3359889"/>
              <a:ext cx="3236221" cy="9037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9422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84634" y="-85062"/>
            <a:ext cx="2740259" cy="4922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20885" y="1892595"/>
            <a:ext cx="1463749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4664" y="180753"/>
            <a:ext cx="1759970" cy="465706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19314" y="2835348"/>
            <a:ext cx="1754975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85" y="1190847"/>
            <a:ext cx="1463749" cy="2445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7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84634" y="-85062"/>
            <a:ext cx="2740259" cy="4922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20885" y="1892595"/>
            <a:ext cx="1463749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4664" y="1892595"/>
            <a:ext cx="1463749" cy="29452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19314" y="2835348"/>
            <a:ext cx="1754975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85" y="1190847"/>
            <a:ext cx="1463749" cy="2445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96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84634" y="-85062"/>
            <a:ext cx="2740259" cy="4922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20885" y="1892595"/>
            <a:ext cx="1463749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4664" y="1892595"/>
            <a:ext cx="1463749" cy="29452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19314" y="2835348"/>
            <a:ext cx="1754975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85" y="1190847"/>
            <a:ext cx="1463749" cy="2445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072" y="1313121"/>
            <a:ext cx="4625695" cy="402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93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84634" y="-85062"/>
            <a:ext cx="2740259" cy="4922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20885" y="1892595"/>
            <a:ext cx="1463749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4664" y="1892595"/>
            <a:ext cx="1463749" cy="29452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19314" y="2835348"/>
            <a:ext cx="1754975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85" y="1190847"/>
            <a:ext cx="1463749" cy="24454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99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84634" y="-85062"/>
            <a:ext cx="2740259" cy="4922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20885" y="1892595"/>
            <a:ext cx="1463749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4664" y="1892595"/>
            <a:ext cx="1463749" cy="29452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487416" y="2879652"/>
            <a:ext cx="1754975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76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84634" y="-85062"/>
            <a:ext cx="2740259" cy="4922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20885" y="1892595"/>
            <a:ext cx="1463749" cy="40864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4664" y="1892595"/>
            <a:ext cx="1463749" cy="29452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96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897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824" y="0"/>
            <a:ext cx="411238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691899" y="1881964"/>
            <a:ext cx="3861306" cy="509299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622552" y="-116958"/>
            <a:ext cx="3861306" cy="509299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14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824" y="0"/>
            <a:ext cx="411238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691899" y="1881964"/>
            <a:ext cx="3861306" cy="28814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622552" y="-116958"/>
            <a:ext cx="3861306" cy="48803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440824" y="3140149"/>
            <a:ext cx="2045036" cy="48803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548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43" y="0"/>
            <a:ext cx="4112381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824" y="0"/>
            <a:ext cx="41123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81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8150</TotalTime>
  <Words>1601</Words>
  <Application>Microsoft Macintosh PowerPoint</Application>
  <PresentationFormat>On-screen Show (4:3)</PresentationFormat>
  <Paragraphs>299</Paragraphs>
  <Slides>184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184</vt:i4>
      </vt:variant>
    </vt:vector>
  </HeadingPairs>
  <TitlesOfParts>
    <vt:vector size="185" baseType="lpstr">
      <vt:lpstr>Office Theme</vt:lpstr>
      <vt:lpstr>A common neural basis for  contrast and motion coherence perception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Cortical representations of contrast and motion coherence in visual cortex</dc:title>
  <dc:creator>Dan</dc:creator>
  <cp:lastModifiedBy>Dan</cp:lastModifiedBy>
  <cp:revision>198</cp:revision>
  <dcterms:created xsi:type="dcterms:W3CDTF">2017-05-13T19:13:39Z</dcterms:created>
  <dcterms:modified xsi:type="dcterms:W3CDTF">2017-05-25T05:06:40Z</dcterms:modified>
</cp:coreProperties>
</file>

<file path=docProps/thumbnail.jpeg>
</file>